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66" r:id="rId4"/>
    <p:sldId id="267" r:id="rId5"/>
    <p:sldId id="257" r:id="rId6"/>
    <p:sldId id="258" r:id="rId7"/>
    <p:sldId id="268" r:id="rId8"/>
    <p:sldId id="259" r:id="rId9"/>
    <p:sldId id="260" r:id="rId10"/>
    <p:sldId id="261" r:id="rId11"/>
    <p:sldId id="262" r:id="rId12"/>
    <p:sldId id="271" r:id="rId13"/>
    <p:sldId id="272" r:id="rId14"/>
    <p:sldId id="270" r:id="rId15"/>
    <p:sldId id="277" r:id="rId16"/>
    <p:sldId id="275" r:id="rId17"/>
    <p:sldId id="278" r:id="rId18"/>
    <p:sldId id="279" r:id="rId19"/>
    <p:sldId id="280" r:id="rId20"/>
    <p:sldId id="282" r:id="rId21"/>
    <p:sldId id="284" r:id="rId22"/>
    <p:sldId id="285" r:id="rId23"/>
    <p:sldId id="286" r:id="rId24"/>
    <p:sldId id="291" r:id="rId25"/>
    <p:sldId id="287" r:id="rId26"/>
    <p:sldId id="288" r:id="rId27"/>
    <p:sldId id="289" r:id="rId28"/>
    <p:sldId id="290" r:id="rId29"/>
    <p:sldId id="264" r:id="rId30"/>
    <p:sldId id="273" r:id="rId31"/>
    <p:sldId id="269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rfyjFzPyiAN5DCmS4g93CCX/I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F7FCFF"/>
    <a:srgbClr val="FFFCFF"/>
    <a:srgbClr val="4B78A1"/>
    <a:srgbClr val="5A9BD5"/>
    <a:srgbClr val="0000FF"/>
    <a:srgbClr val="92BDE3"/>
    <a:srgbClr val="FF0000"/>
    <a:srgbClr val="00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79529" autoAdjust="0"/>
  </p:normalViewPr>
  <p:slideViewPr>
    <p:cSldViewPr snapToGrid="0">
      <p:cViewPr varScale="1">
        <p:scale>
          <a:sx n="90" d="100"/>
          <a:sy n="90" d="100"/>
        </p:scale>
        <p:origin x="13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크롤링을</a:t>
            </a:r>
            <a:r>
              <a:rPr lang="ko-KR" altLang="en-US" dirty="0"/>
              <a:t> 활용한 인기논문 수집 사이트에 대해 발표할 </a:t>
            </a:r>
            <a:r>
              <a:rPr lang="en-US" altLang="ko-KR" dirty="0"/>
              <a:t>16</a:t>
            </a:r>
            <a:r>
              <a:rPr lang="ko-KR" altLang="en-US" dirty="0"/>
              <a:t>학번 </a:t>
            </a:r>
            <a:r>
              <a:rPr lang="ko-KR" altLang="en-US" dirty="0" err="1"/>
              <a:t>임창민입니다</a:t>
            </a:r>
            <a:r>
              <a:rPr lang="en-US" altLang="ko-KR" dirty="0"/>
              <a:t>.</a:t>
            </a: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92bf37b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품질 측정 알고리즘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본래 논문 신뢰성은 일반적으로 피인용지수와 저자의 </a:t>
            </a:r>
            <a:r>
              <a:rPr lang="ko-KR" altLang="en-US" dirty="0" err="1"/>
              <a:t>네임드에</a:t>
            </a:r>
            <a:r>
              <a:rPr lang="ko-KR" altLang="en-US" dirty="0"/>
              <a:t> 많은 영향을 받습니다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논문저자가 논문을 많이 기재한 경우 높은 점수를 받게 되는 문제가 존재합니다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저는 다음과 같은 논문자료를 참고해서</a:t>
            </a:r>
            <a:r>
              <a:rPr lang="en-US" altLang="ko-KR" dirty="0"/>
              <a:t>,</a:t>
            </a:r>
            <a:r>
              <a:rPr lang="ko-KR" altLang="en-US" dirty="0"/>
              <a:t> 보다 개선된 방법으로 논문의 품질을 측정하고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기능을 하나의 서비스로써 사용자에게 적용하고자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70" name="Google Shape;170;gef92bf37b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서비스를 구현하기 위해서 사용되는 기술은 </a:t>
            </a:r>
            <a:r>
              <a:rPr lang="ko-KR" altLang="en-US" dirty="0" err="1"/>
              <a:t>셀레니움과</a:t>
            </a:r>
            <a:r>
              <a:rPr lang="ko-KR" altLang="en-US" dirty="0"/>
              <a:t> </a:t>
            </a:r>
            <a:r>
              <a:rPr lang="ko-KR" altLang="en-US" dirty="0" err="1"/>
              <a:t>뷰티풀숲이라는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기술입니다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셀레니움은</a:t>
            </a:r>
            <a:r>
              <a:rPr lang="ko-KR" altLang="en-US" dirty="0"/>
              <a:t> 브라우저 응용 프로그램을 자동화하는데 중점을 둔 소프트웨어</a:t>
            </a:r>
            <a:r>
              <a:rPr lang="en-US" altLang="ko-KR" dirty="0"/>
              <a:t>(</a:t>
            </a:r>
            <a:r>
              <a:rPr lang="ko-KR" altLang="en-US" dirty="0"/>
              <a:t>도구</a:t>
            </a:r>
            <a:r>
              <a:rPr lang="en-US" altLang="ko-KR" dirty="0"/>
              <a:t>)</a:t>
            </a:r>
            <a:r>
              <a:rPr lang="ko-KR" altLang="en-US" dirty="0"/>
              <a:t>라고 할 수 있습니다</a:t>
            </a:r>
            <a:r>
              <a:rPr lang="en-US" altLang="ko-KR" dirty="0"/>
              <a:t>. (</a:t>
            </a:r>
            <a:r>
              <a:rPr lang="ko-KR" altLang="en-US" dirty="0"/>
              <a:t>버튼 클릭</a:t>
            </a:r>
            <a:r>
              <a:rPr lang="en-US" altLang="ko-KR" dirty="0"/>
              <a:t>, </a:t>
            </a:r>
            <a:r>
              <a:rPr lang="ko-KR" altLang="en-US" dirty="0"/>
              <a:t>스크롤 조작 등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Beautifulsoup</a:t>
            </a:r>
            <a:r>
              <a:rPr lang="ko-KR" altLang="en-US" dirty="0"/>
              <a:t>는 </a:t>
            </a:r>
            <a:r>
              <a:rPr lang="en-US" altLang="ko-KR" dirty="0"/>
              <a:t>HTML, XML </a:t>
            </a:r>
            <a:r>
              <a:rPr lang="ko-KR" altLang="en-US" dirty="0"/>
              <a:t>파일의 정보를 추출해내는 </a:t>
            </a:r>
            <a:r>
              <a:rPr lang="en-US" altLang="ko-KR" dirty="0"/>
              <a:t>python </a:t>
            </a:r>
            <a:r>
              <a:rPr lang="ko-KR" altLang="en-US" dirty="0"/>
              <a:t>라이브러리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기술적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기술적 타당성이란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가리킵니다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</a:t>
            </a:r>
            <a:r>
              <a:rPr lang="ko-KR" altLang="en-US" dirty="0" err="1"/>
              <a:t>설명드린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</a:t>
            </a:r>
            <a:r>
              <a:rPr lang="en-US" altLang="ko-KR" dirty="0"/>
              <a:t>&lt;</a:t>
            </a:r>
            <a:r>
              <a:rPr lang="ko-KR" altLang="en-US" dirty="0"/>
              <a:t>참고 사이트</a:t>
            </a:r>
            <a:r>
              <a:rPr lang="en-US" altLang="ko-KR" dirty="0"/>
              <a:t>&gt;</a:t>
            </a:r>
            <a:r>
              <a:rPr lang="ko-KR" altLang="en-US" dirty="0"/>
              <a:t>를 통해 기술적 실용성과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소개한 </a:t>
            </a:r>
            <a:r>
              <a:rPr lang="en-US" altLang="ko-KR" dirty="0"/>
              <a:t>&lt;</a:t>
            </a:r>
            <a:r>
              <a:rPr lang="ko-KR" altLang="en-US" dirty="0"/>
              <a:t>논문</a:t>
            </a:r>
            <a:r>
              <a:rPr lang="en-US" altLang="ko-KR" dirty="0"/>
              <a:t>&gt;</a:t>
            </a:r>
            <a:r>
              <a:rPr lang="ko-KR" altLang="en-US" dirty="0"/>
              <a:t>을 근거로 전문지식 가용성의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525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다음은 경제적 타당성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타당성이란 프로젝트 및 솔루션의 비용 측면의 효율성을 나타내는 것으로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개발언어는 파이썬 </a:t>
            </a:r>
            <a:r>
              <a:rPr lang="en-US" altLang="ko-KR" dirty="0"/>
              <a:t>3.8 , </a:t>
            </a:r>
            <a:r>
              <a:rPr lang="ko-KR" altLang="en-US" dirty="0"/>
              <a:t>개발도구는 </a:t>
            </a:r>
            <a:r>
              <a:rPr lang="ko-KR" altLang="en-US" dirty="0" err="1"/>
              <a:t>파이참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지원패키지 및 라이브러리는 아나콘다 그리고 </a:t>
            </a:r>
            <a:r>
              <a:rPr lang="ko-KR" altLang="en-US" dirty="0" err="1"/>
              <a:t>셀리니움과</a:t>
            </a:r>
            <a:r>
              <a:rPr lang="ko-KR" altLang="en-US" dirty="0"/>
              <a:t> </a:t>
            </a:r>
            <a:r>
              <a:rPr lang="ko-KR" altLang="en-US" dirty="0" err="1"/>
              <a:t>뷰티풀숲으로</a:t>
            </a:r>
            <a:r>
              <a:rPr lang="en-US" altLang="ko-KR" dirty="0"/>
              <a:t> </a:t>
            </a:r>
            <a:r>
              <a:rPr lang="ko-KR" altLang="en-US" dirty="0"/>
              <a:t>개발이 이루어집니다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해당 개발 환경은 오픈 소스 기반 소프트웨어 및 라이브러리이기 때문에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인건비와 기타 소비품에 대한 금전적인 문제를 제외하곤 어플 구축에 따른 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효율성은 매우 높을 것이라고 판단했습니다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785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운영적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타당성이란 솔루션이 시스템 요구사항을 얼마나 잘 충족하는지를 말하는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클라이언트 측의 시스템 사양은 네트워크 연결 및 </a:t>
            </a:r>
            <a:r>
              <a:rPr lang="en-US" altLang="ko-KR" dirty="0"/>
              <a:t>chrome, </a:t>
            </a:r>
            <a:r>
              <a:rPr lang="en-US" altLang="ko-KR" dirty="0" err="1"/>
              <a:t>firfox</a:t>
            </a:r>
            <a:r>
              <a:rPr lang="en-US" altLang="ko-KR" dirty="0"/>
              <a:t>, edge</a:t>
            </a:r>
            <a:r>
              <a:rPr lang="ko-KR" altLang="en-US" dirty="0"/>
              <a:t>와 같은 대표 브라우저 구동에 필요한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최소 소양만을 요구합니다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현시점에서의 서버측 </a:t>
            </a:r>
            <a:r>
              <a:rPr lang="en-US" altLang="ko-KR" dirty="0"/>
              <a:t>pc</a:t>
            </a:r>
            <a:r>
              <a:rPr lang="ko-KR" altLang="en-US" dirty="0"/>
              <a:t>자원도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그림과 같은 사양으로 서버 운영에 충분한 환경을 갖추었기에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타당성을 충족하고 있다고 생각합니다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1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저의 주관된 생각으로 정리하여 객관적인 자료로써 작용하지는 못하지만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해당 분석단계는 인터뷰나 설문조사를 통해서 개선할 예정입니다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분홍빛 색상의 </a:t>
            </a:r>
            <a:r>
              <a:rPr lang="en-US" altLang="ko-KR" dirty="0"/>
              <a:t>engage &amp; consult </a:t>
            </a:r>
            <a:r>
              <a:rPr lang="ko-KR" altLang="en-US" dirty="0"/>
              <a:t>부분만 설명하고 넘어가겠습니다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칸 위치에 논문 인용자와 대학원생을 뽑은 이유는 다양한 논문을 읽어보고 반대로 논문을 출간 </a:t>
            </a:r>
            <a:r>
              <a:rPr lang="ko-KR" altLang="en-US" dirty="0" err="1"/>
              <a:t>해야되는</a:t>
            </a:r>
            <a:r>
              <a:rPr lang="ko-KR" altLang="en-US" dirty="0"/>
              <a:t> 입장에서 논문에 대한 내용도 중요하지만 시간 절약과 더불어 학습</a:t>
            </a:r>
            <a:r>
              <a:rPr lang="en-US" altLang="ko-KR" dirty="0"/>
              <a:t>/</a:t>
            </a:r>
            <a:r>
              <a:rPr lang="ko-KR" altLang="en-US" dirty="0"/>
              <a:t>연구에 뒷받침되는 이론적 근거를 마련하기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위해 논문의 품질을 </a:t>
            </a:r>
            <a:r>
              <a:rPr lang="ko-KR" altLang="en-US" dirty="0" err="1"/>
              <a:t>신경써야하므로</a:t>
            </a:r>
            <a:r>
              <a:rPr lang="ko-KR" altLang="en-US" dirty="0"/>
              <a:t> 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관심과 사용빈도가 높을 것이라고 추측하여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같이 분류하게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77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</a:t>
            </a:r>
            <a:r>
              <a:rPr lang="en-US" altLang="ko-KR" dirty="0"/>
              <a:t>2 </a:t>
            </a:r>
            <a:r>
              <a:rPr lang="ko-KR" altLang="en-US" dirty="0"/>
              <a:t>번째로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스택홀더간</a:t>
            </a:r>
            <a:r>
              <a:rPr lang="ko-KR" altLang="en-US" dirty="0"/>
              <a:t> 네트워크를 표현한 다이어그램입니다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참고해주시면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915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</a:t>
            </a:r>
            <a:r>
              <a:rPr lang="en-US" altLang="ko-KR" dirty="0"/>
              <a:t>use case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사용자와 밀접한 </a:t>
            </a:r>
            <a:r>
              <a:rPr lang="ko-KR" altLang="en-US" dirty="0" err="1"/>
              <a:t>유스케이스는</a:t>
            </a:r>
            <a:r>
              <a:rPr lang="ko-KR" altLang="en-US" dirty="0"/>
              <a:t> 사용자에게 제공되는 대표적인 서비스입니다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로그인을 통해서 사용자 맞춤형 저널 사이트를 소개해주기도 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논문이 기재된 학술 저널 사이트에 직접 연결도 해줍니다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216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어플의 디자인에 대해서 설명해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 프로토타입이 </a:t>
            </a:r>
            <a:r>
              <a:rPr lang="ko-KR" altLang="en-US" dirty="0" err="1"/>
              <a:t>만들어져있지만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현재는 간단한 이미지를 통해 콘텐츠 구성을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0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내용은 다음과 같이 총 </a:t>
            </a:r>
            <a:r>
              <a:rPr lang="en-US" altLang="ko-KR" dirty="0"/>
              <a:t>9</a:t>
            </a:r>
            <a:r>
              <a:rPr lang="ko-KR" altLang="en-US" dirty="0"/>
              <a:t>가지 순으로 발표하도록 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884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788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저널페이지에서의 내용입니다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22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718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029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959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399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344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398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906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00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 조사 관련 내용입니다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본격적인 시작에 앞서 보시는 것처럼 운영적 타당성을 시작으로 법률적 타당성까지의  총 </a:t>
            </a:r>
            <a:r>
              <a:rPr lang="en-US" altLang="ko-KR" dirty="0"/>
              <a:t>6</a:t>
            </a:r>
            <a:r>
              <a:rPr lang="ko-KR" altLang="en-US" dirty="0"/>
              <a:t>가지 내용을 발표 중간중간에 넣었으므로  해당 목차도 참고해 주시면 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589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94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기타내용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58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문제정의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학생들의 학업의 질을 높이기 위해 많은 대학이 학술지 사이트와 계약 중에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국책 </a:t>
            </a:r>
            <a:r>
              <a:rPr lang="en-US" altLang="ko-KR" dirty="0"/>
              <a:t>~ 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09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문제 분석입니다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방금 보았던 내용처럼 많은 대학이 높은 구독료를 지불하며</a:t>
            </a:r>
            <a:r>
              <a:rPr lang="en-US" altLang="ko-KR" dirty="0"/>
              <a:t>, </a:t>
            </a:r>
            <a:r>
              <a:rPr lang="ko-KR" altLang="en-US" dirty="0"/>
              <a:t>학술저널지에 구독을 했지만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정작 재학생의 </a:t>
            </a:r>
            <a:r>
              <a:rPr lang="en-US" altLang="ko-KR" dirty="0"/>
              <a:t>1</a:t>
            </a:r>
            <a:r>
              <a:rPr lang="ko-KR" altLang="en-US" dirty="0"/>
              <a:t>인당 대출 책 수는 감소하고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 자료가 논문 구독 외 다른 도서 자료도 포함하기 때문에</a:t>
            </a:r>
            <a:r>
              <a:rPr lang="en-US" altLang="ko-KR" dirty="0"/>
              <a:t>, </a:t>
            </a:r>
            <a:r>
              <a:rPr lang="ko-KR" altLang="en-US" dirty="0"/>
              <a:t>학술저널에서의 논문 대출의 수가 줄었다고 볼 수는 없지만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대학에서의 투자 대비</a:t>
            </a:r>
            <a:r>
              <a:rPr lang="en-US" altLang="ko-KR" dirty="0"/>
              <a:t>,</a:t>
            </a:r>
            <a:r>
              <a:rPr lang="ko-KR" altLang="en-US" dirty="0"/>
              <a:t> 학생들의 전자저널의 참여가 미흡하다고는 예상할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효과적인</a:t>
            </a:r>
            <a:r>
              <a:rPr lang="en-US" altLang="ko-KR" dirty="0"/>
              <a:t>. </a:t>
            </a:r>
            <a:r>
              <a:rPr lang="ko-KR" altLang="en-US" dirty="0"/>
              <a:t>다른 말로 선호도가 높은 학술저널 사이트에 집중된 투자가 이루어질 수 있도록 </a:t>
            </a:r>
            <a:r>
              <a:rPr lang="ko-KR" altLang="en-US" dirty="0" err="1"/>
              <a:t>해야된다는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구체적인 문제를 정의하기 앞서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</a:t>
            </a:r>
            <a:r>
              <a:rPr lang="ko-KR" altLang="en-US" dirty="0"/>
              <a:t>가지의 그림을 살펴보시면 사이트별 인기논문목록에서 제공되는 논문의 주제가 전부 다름을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학술지 사이트별 </a:t>
            </a:r>
            <a:r>
              <a:rPr lang="ko-KR" altLang="en-US" dirty="0" err="1"/>
              <a:t>집중되어있는</a:t>
            </a:r>
            <a:r>
              <a:rPr lang="ko-KR" altLang="en-US" dirty="0"/>
              <a:t> 분야와 논문의 품질에 대한 정보를 수집하고</a:t>
            </a:r>
            <a:r>
              <a:rPr lang="en-US" altLang="ko-KR" dirty="0"/>
              <a:t>, </a:t>
            </a:r>
            <a:r>
              <a:rPr lang="ko-KR" altLang="en-US" dirty="0"/>
              <a:t>가공된 정보를 통해 사용자가 원하는 논문으로 데이터를 정렬하고 학술저널 사이트를 찾아 구독할 수 있도록 할 필요가 있다는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문제의 세부사항은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논문의 품질을 측정하기 어렵고 저자의 이력을 알기 어려우며</a:t>
            </a:r>
            <a:r>
              <a:rPr lang="en-US" altLang="ko-KR" dirty="0"/>
              <a:t> </a:t>
            </a:r>
            <a:r>
              <a:rPr lang="ko-KR" altLang="en-US" dirty="0"/>
              <a:t>인터페이스가 복잡하고 조작이 어렵다는 점</a:t>
            </a:r>
            <a:r>
              <a:rPr lang="en-US" altLang="ko-KR" dirty="0"/>
              <a:t>, </a:t>
            </a:r>
            <a:r>
              <a:rPr lang="ko-KR" altLang="en-US" dirty="0"/>
              <a:t>그리고 다양한 논문을 </a:t>
            </a:r>
            <a:r>
              <a:rPr lang="ko-KR" altLang="en-US" dirty="0" err="1"/>
              <a:t>살려보기</a:t>
            </a:r>
            <a:r>
              <a:rPr lang="ko-KR" altLang="en-US" dirty="0"/>
              <a:t> 어렵다는 점</a:t>
            </a:r>
            <a:r>
              <a:rPr lang="en-US" altLang="ko-KR" dirty="0"/>
              <a:t>, </a:t>
            </a:r>
            <a:r>
              <a:rPr lang="ko-KR" altLang="en-US" dirty="0"/>
              <a:t>최신 정보를 매번 갱신</a:t>
            </a:r>
            <a:r>
              <a:rPr lang="en-US" altLang="ko-KR" dirty="0"/>
              <a:t>, </a:t>
            </a:r>
            <a:r>
              <a:rPr lang="ko-KR" altLang="en-US" dirty="0"/>
              <a:t>조사가 어려운 점</a:t>
            </a:r>
            <a:r>
              <a:rPr lang="en-US" altLang="ko-KR" dirty="0"/>
              <a:t>, </a:t>
            </a:r>
            <a:r>
              <a:rPr lang="ko-KR" altLang="en-US" dirty="0"/>
              <a:t>논문 </a:t>
            </a:r>
            <a:r>
              <a:rPr lang="ko-KR" altLang="en-US" dirty="0" err="1"/>
              <a:t>재검색하는</a:t>
            </a:r>
            <a:r>
              <a:rPr lang="ko-KR" altLang="en-US" dirty="0"/>
              <a:t> 것이 어렵다는 점 등이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자료는 문화적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문화적 타당성은 조직에 솔루션이 얼마나 잘 수용되는지를 확인하는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보시는 것처럼 </a:t>
            </a:r>
            <a:r>
              <a:rPr lang="en-US" altLang="ko-KR" dirty="0"/>
              <a:t>RISS, KOAR </a:t>
            </a:r>
            <a:r>
              <a:rPr lang="ko-KR" altLang="en-US" dirty="0"/>
              <a:t>같은 </a:t>
            </a:r>
            <a:r>
              <a:rPr lang="ko-KR" altLang="en-US" dirty="0" err="1"/>
              <a:t>오픈액세스</a:t>
            </a:r>
            <a:r>
              <a:rPr lang="ko-KR" altLang="en-US" dirty="0"/>
              <a:t> 학술자료를 통합</a:t>
            </a:r>
            <a:r>
              <a:rPr lang="en-US" altLang="ko-KR" dirty="0"/>
              <a:t>,</a:t>
            </a:r>
            <a:r>
              <a:rPr lang="ko-KR" altLang="en-US" dirty="0"/>
              <a:t> 공유하는 사이트가 존재하는 것을 미루어 보았을 때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개발하고자 하는 어플 또한 비교적 사용자에게 친숙하게 다가갈 수 있다는 판단을 내렸습니다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0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벤치마킹입니다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ko-KR" altLang="en-US" dirty="0" err="1"/>
              <a:t>어플에</a:t>
            </a:r>
            <a:r>
              <a:rPr lang="ko-KR" altLang="en-US" dirty="0"/>
              <a:t> 적용하게 될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/>
              <a:t>스크랩 기술은 </a:t>
            </a:r>
            <a:r>
              <a:rPr lang="ko-KR" altLang="en-US" dirty="0" err="1"/>
              <a:t>유뷰트</a:t>
            </a:r>
            <a:r>
              <a:rPr lang="ko-KR" altLang="en-US" dirty="0"/>
              <a:t> 랭킹 사이트를 참고하여 데이터를 운영 및 활용성을 학습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RISS</a:t>
            </a:r>
            <a:r>
              <a:rPr lang="ko-KR" altLang="en-US" dirty="0"/>
              <a:t>와 </a:t>
            </a:r>
            <a:r>
              <a:rPr lang="ko-KR" altLang="en-US" dirty="0" err="1"/>
              <a:t>다나와</a:t>
            </a:r>
            <a:r>
              <a:rPr lang="ko-KR" altLang="en-US" dirty="0"/>
              <a:t> 사이트는 간단 리뷰 정보 및 타사이트의 링크 제공 부분에 대한 서비스 제공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KOAR</a:t>
            </a:r>
            <a:r>
              <a:rPr lang="ko-KR" altLang="en-US" dirty="0"/>
              <a:t>은 하나의 경쟁 사이트와 유사한 점을 고려하여 </a:t>
            </a:r>
            <a:r>
              <a:rPr lang="en-US" altLang="ko-KR" dirty="0"/>
              <a:t>UI/UX</a:t>
            </a:r>
            <a:r>
              <a:rPr lang="ko-KR" altLang="en-US" dirty="0"/>
              <a:t>와 디자인</a:t>
            </a:r>
            <a:r>
              <a:rPr lang="en-US" altLang="ko-KR" dirty="0"/>
              <a:t> </a:t>
            </a:r>
            <a:r>
              <a:rPr lang="ko-KR" altLang="en-US" dirty="0"/>
              <a:t>부분에 차별성을 주기 위한 참고 사이트가 될 것입니다</a:t>
            </a:r>
            <a:r>
              <a:rPr lang="en-US" altLang="ko-KR" dirty="0"/>
              <a:t>.</a:t>
            </a:r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시스템 설계입니다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 내용으로 </a:t>
            </a:r>
            <a:r>
              <a:rPr lang="ko-KR" altLang="en-US" dirty="0" err="1"/>
              <a:t>짐작하셨다시피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개발할 어플은 주기적인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 err="1"/>
              <a:t>웹스크랩을</a:t>
            </a:r>
            <a:r>
              <a:rPr lang="ko-KR" altLang="en-US" dirty="0"/>
              <a:t> 통해 정보를 통합하고 플랫폼을 구축하여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접근이 어렵지 않고 사용자의 흥미를 불러 일으킬 수 있는 새로운 서비스를 만들어내고자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633FA97-42B1-46B5-A554-DD6DE69D32A4}" type="datetime1">
              <a:rPr lang="ko-KR" altLang="en-US" smtClean="0"/>
              <a:t>2021-10-17</a:t>
            </a:fld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857D7C8-3474-4E43-BA19-EB9E1CEEC981}" type="datetime1">
              <a:rPr lang="ko-KR" altLang="en-US" smtClean="0"/>
              <a:t>2021-10-17</a:t>
            </a:fld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DE31643-E3E7-4890-A4AE-B0ABB2291FE2}" type="datetime1">
              <a:rPr lang="ko-KR" altLang="en-US" smtClean="0"/>
              <a:t>2021-10-17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D4F13C0-CBEE-4AA0-A0B8-F54F890B244C}" type="datetime1">
              <a:rPr lang="ko-KR" altLang="en-US" smtClean="0"/>
              <a:t>2021-10-17</a:t>
            </a:fld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A0E6A7D-F010-4D61-9086-9CF510E08671}" type="datetime1">
              <a:rPr lang="ko-KR" altLang="en-US" smtClean="0"/>
              <a:t>2021-10-17</a:t>
            </a:fld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A65D425-1649-4820-A1A9-8A0C31E6935E}" type="datetime1">
              <a:rPr lang="ko-KR" altLang="en-US" smtClean="0"/>
              <a:t>2021-10-17</a:t>
            </a:fld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FF73CCBF-878A-42AD-B62E-4D7B59846B94}" type="datetime1">
              <a:rPr lang="ko-KR" altLang="en-US" smtClean="0"/>
              <a:t>2021-10-17</a:t>
            </a:fld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 rot="-5400000" flipH="1">
            <a:off x="7038635" y="1705319"/>
            <a:ext cx="6858686" cy="3448048"/>
          </a:xfrm>
          <a:custGeom>
            <a:avLst/>
            <a:gdLst/>
            <a:ahLst/>
            <a:cxnLst/>
            <a:rect l="l" t="t" r="r" b="b"/>
            <a:pathLst>
              <a:path w="10001" h="35395" extrusionOk="0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92B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rgbClr val="F6F9FC"/>
              </a:gs>
              <a:gs pos="82000">
                <a:schemeClr val="lt1"/>
              </a:gs>
              <a:gs pos="84000">
                <a:srgbClr val="9DD1FB"/>
              </a:gs>
              <a:gs pos="100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srgbClr val="000000">
                <a:alpha val="1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 err="1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크롤링을</a:t>
            </a: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활용한</a:t>
            </a:r>
            <a:endParaRPr sz="4400" b="1" i="1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인기논문 수집 사이트</a:t>
            </a:r>
            <a:endParaRPr sz="900" b="0" i="0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286323" y="4870396"/>
            <a:ext cx="1619354" cy="6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의료IT공학과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16615044 </a:t>
            </a: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임창민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B7FD4-9255-4700-935C-D2D0AFA74C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6FCB804-0314-44D9-9797-6A22A89D83C1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BA933C-27C0-4D9E-A6C3-627A1B53C8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92467-4E38-41FA-8FA1-48456F32F9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92bf37b1_0_1"/>
          <p:cNvSpPr/>
          <p:nvPr/>
        </p:nvSpPr>
        <p:spPr>
          <a:xfrm flipH="1">
            <a:off x="0" y="1"/>
            <a:ext cx="12192000" cy="951000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8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품질 측정 알고리즘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ef92bf37b1_0_1"/>
          <p:cNvSpPr txBox="1"/>
          <p:nvPr/>
        </p:nvSpPr>
        <p:spPr>
          <a:xfrm>
            <a:off x="7727794" y="2140018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하지만 논문을 많이 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ko-KR" dirty="0">
                <a:latin typeface="+mj-ea"/>
                <a:ea typeface="+mj-ea"/>
              </a:rPr>
              <a:t>재한 경우에 높은 점수를 </a:t>
            </a:r>
            <a:r>
              <a:rPr lang="ko-KR" dirty="0" err="1">
                <a:latin typeface="+mj-ea"/>
                <a:ea typeface="+mj-ea"/>
              </a:rPr>
              <a:t>부여받게</a:t>
            </a:r>
            <a:r>
              <a:rPr lang="ko-KR" dirty="0">
                <a:latin typeface="+mj-ea"/>
                <a:ea typeface="+mj-ea"/>
              </a:rPr>
              <a:t> 되는 문제점이 존재한다.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77" name="Google Shape;177;gef92bf37b1_0_1"/>
          <p:cNvSpPr txBox="1"/>
          <p:nvPr/>
        </p:nvSpPr>
        <p:spPr>
          <a:xfrm>
            <a:off x="7727794" y="1514963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본래 논문은 인용 수, *IF, </a:t>
            </a:r>
            <a:r>
              <a:rPr lang="ko-KR" dirty="0" err="1">
                <a:latin typeface="+mj-ea"/>
                <a:ea typeface="+mj-ea"/>
              </a:rPr>
              <a:t>최신성</a:t>
            </a:r>
            <a:r>
              <a:rPr lang="ko-KR" dirty="0">
                <a:latin typeface="+mj-ea"/>
                <a:ea typeface="+mj-ea"/>
              </a:rPr>
              <a:t>, 저자관계로 논문품질 판별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78" name="Google Shape;178;gef92bf37b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077" y="5843442"/>
            <a:ext cx="3347400" cy="56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ef92bf37b1_0_1"/>
          <p:cNvSpPr txBox="1"/>
          <p:nvPr/>
        </p:nvSpPr>
        <p:spPr>
          <a:xfrm>
            <a:off x="7655677" y="5533917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*IF(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Impact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Factor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-피인용지수)란?</a:t>
            </a:r>
            <a:endParaRPr sz="1200" b="1" dirty="0">
              <a:latin typeface="+mj-ea"/>
              <a:ea typeface="+mj-ea"/>
            </a:endParaRPr>
          </a:p>
        </p:txBody>
      </p:sp>
      <p:sp>
        <p:nvSpPr>
          <p:cNvPr id="180" name="Google Shape;180;gef92bf37b1_0_1"/>
          <p:cNvSpPr txBox="1"/>
          <p:nvPr/>
        </p:nvSpPr>
        <p:spPr>
          <a:xfrm>
            <a:off x="7729069" y="2810812"/>
            <a:ext cx="3684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때문에 논문의 중요성은 </a:t>
            </a:r>
            <a:r>
              <a:rPr lang="ko-KR" u="sng" dirty="0">
                <a:solidFill>
                  <a:srgbClr val="FF0000"/>
                </a:solidFill>
                <a:latin typeface="+mj-ea"/>
                <a:ea typeface="+mj-ea"/>
              </a:rPr>
              <a:t>희소성</a:t>
            </a:r>
            <a:r>
              <a:rPr lang="ko-KR" dirty="0">
                <a:latin typeface="+mj-ea"/>
                <a:ea typeface="+mj-ea"/>
              </a:rPr>
              <a:t>이 있는 연구 분야와 </a:t>
            </a:r>
            <a:r>
              <a:rPr lang="ko-KR" u="sng" dirty="0">
                <a:latin typeface="+mj-ea"/>
                <a:ea typeface="+mj-ea"/>
              </a:rPr>
              <a:t>최근에 많이 연구되는 분야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ko-KR" dirty="0" err="1">
                <a:solidFill>
                  <a:srgbClr val="FF0000"/>
                </a:solidFill>
                <a:latin typeface="+mj-ea"/>
                <a:ea typeface="+mj-ea"/>
              </a:rPr>
              <a:t>최근토픽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)</a:t>
            </a:r>
            <a:r>
              <a:rPr lang="ko-KR" dirty="0">
                <a:latin typeface="+mj-ea"/>
                <a:ea typeface="+mj-ea"/>
              </a:rPr>
              <a:t>에 가중치를 부여하여 중요성을 </a:t>
            </a:r>
            <a:r>
              <a:rPr lang="ko-KR" u="sng" dirty="0">
                <a:latin typeface="+mj-ea"/>
                <a:ea typeface="+mj-ea"/>
              </a:rPr>
              <a:t>추가 판단</a:t>
            </a:r>
            <a:r>
              <a:rPr lang="ko-KR" dirty="0">
                <a:latin typeface="+mj-ea"/>
                <a:ea typeface="+mj-ea"/>
              </a:rPr>
              <a:t>한다.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81" name="Google Shape;181;gef92bf37b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0900"/>
            <a:ext cx="7153600" cy="2451275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gef92bf37b1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700" y="3706350"/>
            <a:ext cx="3485700" cy="196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ef92bf37b1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850" y="3701600"/>
            <a:ext cx="3527149" cy="19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ef92bf37b1_0_1"/>
          <p:cNvSpPr txBox="1"/>
          <p:nvPr/>
        </p:nvSpPr>
        <p:spPr>
          <a:xfrm>
            <a:off x="233900" y="5707550"/>
            <a:ext cx="334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</a:t>
            </a:r>
            <a:r>
              <a:rPr lang="ko-KR" sz="1300" b="1" dirty="0" err="1">
                <a:latin typeface="+mj-ea"/>
                <a:ea typeface="+mj-ea"/>
              </a:rPr>
              <a:t>Recall</a:t>
            </a:r>
            <a:r>
              <a:rPr lang="ko-KR" sz="1300" b="1" dirty="0">
                <a:latin typeface="+mj-ea"/>
                <a:ea typeface="+mj-ea"/>
              </a:rPr>
              <a:t>(</a:t>
            </a:r>
            <a:r>
              <a:rPr lang="ko-KR" sz="1300" b="1" dirty="0" err="1">
                <a:latin typeface="+mj-ea"/>
                <a:ea typeface="+mj-ea"/>
              </a:rPr>
              <a:t>재현율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5" name="Google Shape;185;gef92bf37b1_0_1"/>
          <p:cNvSpPr txBox="1"/>
          <p:nvPr/>
        </p:nvSpPr>
        <p:spPr>
          <a:xfrm>
            <a:off x="3751722" y="5707550"/>
            <a:ext cx="359734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Precision(</a:t>
            </a:r>
            <a:r>
              <a:rPr lang="ko-KR" sz="1300" b="1" dirty="0" err="1">
                <a:latin typeface="+mj-ea"/>
                <a:ea typeface="+mj-ea"/>
              </a:rPr>
              <a:t>정확률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6" name="Google Shape;186;gef92bf37b1_0_1"/>
          <p:cNvSpPr txBox="1"/>
          <p:nvPr/>
        </p:nvSpPr>
        <p:spPr>
          <a:xfrm>
            <a:off x="7727794" y="1092464"/>
            <a:ext cx="36738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+mj-ea"/>
                <a:ea typeface="+mj-ea"/>
              </a:rPr>
              <a:t>논문 품질 측정법</a:t>
            </a:r>
            <a:r>
              <a:rPr lang="ko-KR" sz="1500" b="1" dirty="0">
                <a:latin typeface="+mj-ea"/>
                <a:ea typeface="+mj-ea"/>
              </a:rPr>
              <a:t>(개선)</a:t>
            </a:r>
            <a:endParaRPr sz="1500" b="1" dirty="0">
              <a:latin typeface="+mj-ea"/>
              <a:ea typeface="+mj-ea"/>
            </a:endParaRPr>
          </a:p>
        </p:txBody>
      </p:sp>
      <p:sp>
        <p:nvSpPr>
          <p:cNvPr id="189" name="Google Shape;189;gef92bf37b1_0_1"/>
          <p:cNvSpPr txBox="1"/>
          <p:nvPr/>
        </p:nvSpPr>
        <p:spPr>
          <a:xfrm>
            <a:off x="7668525" y="3957223"/>
            <a:ext cx="18564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</a:rPr>
              <a:t># </a:t>
            </a:r>
            <a:r>
              <a:rPr lang="ko-KR" sz="1200" b="1" dirty="0" err="1">
                <a:solidFill>
                  <a:schemeClr val="dk1"/>
                </a:solidFill>
              </a:rPr>
              <a:t>논문발행년도</a:t>
            </a:r>
            <a:r>
              <a:rPr lang="ko-KR" sz="1200" b="1" dirty="0">
                <a:solidFill>
                  <a:schemeClr val="dk1"/>
                </a:solidFill>
              </a:rPr>
              <a:t> 기준</a:t>
            </a:r>
            <a:r>
              <a:rPr lang="en-US" altLang="ko-KR" sz="1200" b="1" dirty="0">
                <a:solidFill>
                  <a:schemeClr val="dk1"/>
                </a:solidFill>
              </a:rPr>
              <a:t> #</a:t>
            </a:r>
            <a:endParaRPr sz="12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4B6FECE-8732-4744-9922-513FF17AF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1C66C-A111-46B2-A8EE-8E42E11A9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691" y="4283232"/>
            <a:ext cx="2565322" cy="4973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2AF55-B418-4721-99AF-AEE61187C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932" y="4856064"/>
            <a:ext cx="2931742" cy="524446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CA68A8-2294-48CF-92E2-36941A4AEC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3BDEBB7-D8CF-4F50-84A8-4BD82027457C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C3EEE-BE64-4508-929E-3DE800DF9F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374BF8-9D87-4FD3-9BD0-00CF4C515C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정보수집 기술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778313" y="4195485"/>
            <a:ext cx="2759400" cy="144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Selenium이란?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Selenium은 웹 브라우저 구동 시키는 WebDriver를  자동화(제어)하는 오픈 소스 도구입니다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4309788" y="4195485"/>
            <a:ext cx="2759400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BeautifulSoup 이란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라이브러리로 HTML이라는 웹을 이루는 언어(태그)의 데이터를 선택적으로 가져올 수 있는 도구입니다.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473" y="2269875"/>
            <a:ext cx="2042375" cy="17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0684" y="2585150"/>
            <a:ext cx="2911472" cy="11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 txBox="1"/>
          <p:nvPr/>
        </p:nvSpPr>
        <p:spPr>
          <a:xfrm>
            <a:off x="4416989" y="1528873"/>
            <a:ext cx="204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 Soup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1272610" y="1528873"/>
            <a:ext cx="132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8" name="Google Shape;208;p6"/>
          <p:cNvCxnSpPr/>
          <p:nvPr/>
        </p:nvCxnSpPr>
        <p:spPr>
          <a:xfrm>
            <a:off x="3666049" y="2302040"/>
            <a:ext cx="0" cy="2943642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09" name="Google Shape;209;p6"/>
          <p:cNvSpPr txBox="1"/>
          <p:nvPr/>
        </p:nvSpPr>
        <p:spPr>
          <a:xfrm>
            <a:off x="7841263" y="1331494"/>
            <a:ext cx="3613484" cy="47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elenium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을 통해서 웹 브라우저를 제어할 수 있도록 합니다.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eautiful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Soup로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논문의 품질을 결정짓는 요소의 데이터를 수집합니다.</a:t>
            </a:r>
            <a:b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(인용 수, 최신, 저자의 이력, 조회수 등)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집된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논문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품질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측정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등록날짜, 트렌드(조회수)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저장합니다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회원가입을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통해서 관심 논문을 지속적으로 받아볼 수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있고 특정서비스를 제공받게 됩니다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301490" y="1331494"/>
            <a:ext cx="6973605" cy="4868779"/>
          </a:xfrm>
          <a:prstGeom prst="rect">
            <a:avLst/>
          </a:prstGeom>
          <a:noFill/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30BE35-418C-4C87-9061-26EEF3EA3415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E2C5532-11EF-400A-AFE6-59B8D1FE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39"/>
          <a:stretch/>
        </p:blipFill>
        <p:spPr>
          <a:xfrm>
            <a:off x="693836" y="1116963"/>
            <a:ext cx="4656926" cy="3287353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029D63-D690-4608-948F-778F7CD4C21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001817" y="2443404"/>
            <a:ext cx="2905612" cy="28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C4E8D36-B4C9-4963-893A-17515BC28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"/>
          <a:stretch/>
        </p:blipFill>
        <p:spPr>
          <a:xfrm>
            <a:off x="5992607" y="1772904"/>
            <a:ext cx="5505557" cy="2631414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Technical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D929C87-67CE-40AD-B25C-0BB2D3DD41BA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28A93-658C-488C-BF6D-6209FF8A6AFC}"/>
              </a:ext>
            </a:extLst>
          </p:cNvPr>
          <p:cNvSpPr txBox="1"/>
          <p:nvPr/>
        </p:nvSpPr>
        <p:spPr>
          <a:xfrm>
            <a:off x="512318" y="4692657"/>
            <a:ext cx="111673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벤치마킹 사이트</a:t>
            </a:r>
            <a:r>
              <a:rPr lang="en-US" altLang="ko-KR" sz="1800" b="1" dirty="0">
                <a:latin typeface="+mn-ea"/>
                <a:ea typeface="+mn-ea"/>
              </a:rPr>
              <a:t>’</a:t>
            </a:r>
            <a:r>
              <a:rPr lang="ko-KR" altLang="en-US" sz="1800" b="1" dirty="0">
                <a:latin typeface="+mn-ea"/>
                <a:ea typeface="+mn-ea"/>
              </a:rPr>
              <a:t> 중 </a:t>
            </a:r>
            <a:r>
              <a:rPr lang="en-US" altLang="ko-KR" sz="1800" b="1" dirty="0" err="1">
                <a:latin typeface="+mn-ea"/>
                <a:ea typeface="+mn-ea"/>
              </a:rPr>
              <a:t>OpenAPI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ko-KR" altLang="en-US" sz="1800" b="1" dirty="0" err="1">
                <a:latin typeface="+mn-ea"/>
                <a:ea typeface="+mn-ea"/>
              </a:rPr>
              <a:t>크롤링으로</a:t>
            </a:r>
            <a:r>
              <a:rPr lang="ko-KR" altLang="en-US" sz="1800" b="1" dirty="0">
                <a:latin typeface="+mn-ea"/>
                <a:ea typeface="+mn-ea"/>
              </a:rPr>
              <a:t> 운영되는 사이트를</a:t>
            </a:r>
            <a:endParaRPr lang="en-US" altLang="ko-KR" sz="1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확인하여 개발 어플의 </a:t>
            </a:r>
            <a:r>
              <a:rPr lang="ko-KR" altLang="en-US" sz="1800" b="1" u="sng" dirty="0">
                <a:latin typeface="+mn-ea"/>
                <a:ea typeface="+mn-ea"/>
              </a:rPr>
              <a:t>기술 솔루션의 실용성</a:t>
            </a:r>
            <a:r>
              <a:rPr lang="ko-KR" altLang="en-US" sz="1800" b="1" dirty="0">
                <a:latin typeface="+mn-ea"/>
                <a:ea typeface="+mn-ea"/>
              </a:rPr>
              <a:t>과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이전에 소개한 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논문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을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근거로 </a:t>
            </a:r>
            <a:r>
              <a:rPr lang="ko-KR" altLang="en-US" sz="1800" b="1" u="sng" dirty="0">
                <a:solidFill>
                  <a:srgbClr val="202124"/>
                </a:solidFill>
                <a:latin typeface="+mn-ea"/>
                <a:ea typeface="+mn-ea"/>
              </a:rPr>
              <a:t>전문지식 가용성</a:t>
            </a:r>
            <a:r>
              <a:rPr lang="ko-KR" altLang="en-US" sz="1800" b="1" dirty="0">
                <a:solidFill>
                  <a:srgbClr val="202124"/>
                </a:solidFill>
                <a:latin typeface="+mn-ea"/>
                <a:ea typeface="+mn-ea"/>
              </a:rPr>
              <a:t>의 타당성 모두 확인할 수 있다</a:t>
            </a:r>
            <a:r>
              <a:rPr lang="en-US" altLang="ko-KR" sz="18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pic>
        <p:nvPicPr>
          <p:cNvPr id="11" name="Google Shape;181;gef92bf37b1_0_1">
            <a:extLst>
              <a:ext uri="{FF2B5EF4-FFF2-40B4-BE49-F238E27FC236}">
                <a16:creationId xmlns:a16="http://schemas.microsoft.com/office/drawing/2014/main" id="{F13684E8-7F03-4A67-AF7C-36A6156033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609" y="3198969"/>
            <a:ext cx="4656926" cy="1886128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8EE24-7DE2-4808-AD2A-70345EA501C2}"/>
              </a:ext>
            </a:extLst>
          </p:cNvPr>
          <p:cNvSpPr/>
          <p:nvPr/>
        </p:nvSpPr>
        <p:spPr>
          <a:xfrm>
            <a:off x="2292162" y="2117436"/>
            <a:ext cx="709655" cy="708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FB3D3B3-D01A-4BB4-955C-CD6888C6AD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97"/>
          <a:stretch/>
        </p:blipFill>
        <p:spPr>
          <a:xfrm>
            <a:off x="5992607" y="1116964"/>
            <a:ext cx="5505557" cy="655940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</p:spTree>
    <p:extLst>
      <p:ext uri="{BB962C8B-B14F-4D97-AF65-F5344CB8AC3E}">
        <p14:creationId xmlns:p14="http://schemas.microsoft.com/office/powerpoint/2010/main" val="347908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Economic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5CDFE5-5328-4C2D-AA25-326C757F57BA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345F1-F38E-450D-B81A-BAD06B1D010F}"/>
              </a:ext>
            </a:extLst>
          </p:cNvPr>
          <p:cNvGrpSpPr/>
          <p:nvPr/>
        </p:nvGrpSpPr>
        <p:grpSpPr>
          <a:xfrm>
            <a:off x="304799" y="1440873"/>
            <a:ext cx="3470564" cy="4221018"/>
            <a:chOff x="110836" y="1237673"/>
            <a:chExt cx="3470564" cy="42210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963E0A-C9B1-400B-A0E3-ECDE34EC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64" y="1582831"/>
              <a:ext cx="1681627" cy="168878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40D2B5D-00BE-435C-A6FC-93C142DB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271" y="3633458"/>
              <a:ext cx="3013364" cy="158017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FFBBF0-0FF7-4CB6-B316-19050A101457}"/>
                </a:ext>
              </a:extLst>
            </p:cNvPr>
            <p:cNvSpPr/>
            <p:nvPr/>
          </p:nvSpPr>
          <p:spPr>
            <a:xfrm>
              <a:off x="110836" y="1237673"/>
              <a:ext cx="3470564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DB329C-5211-4836-9D59-753D60D9E4C7}"/>
              </a:ext>
            </a:extLst>
          </p:cNvPr>
          <p:cNvGrpSpPr/>
          <p:nvPr/>
        </p:nvGrpSpPr>
        <p:grpSpPr>
          <a:xfrm>
            <a:off x="3960090" y="1440873"/>
            <a:ext cx="3336637" cy="4221018"/>
            <a:chOff x="3766127" y="1237673"/>
            <a:chExt cx="3336637" cy="42210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4374810-37A4-4E31-94A2-AEB8AF7BC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9373" y="4065578"/>
              <a:ext cx="2938604" cy="9509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41B89CD-4BFB-4672-A393-DB3619185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026" y="1657140"/>
              <a:ext cx="1577187" cy="154016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1C4146-BCC8-4488-90DA-531D1DFE3E97}"/>
                </a:ext>
              </a:extLst>
            </p:cNvPr>
            <p:cNvSpPr/>
            <p:nvPr/>
          </p:nvSpPr>
          <p:spPr>
            <a:xfrm>
              <a:off x="3766127" y="1237673"/>
              <a:ext cx="3336637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04398E6-62EA-4755-83D0-024E65683E5A}"/>
              </a:ext>
            </a:extLst>
          </p:cNvPr>
          <p:cNvSpPr txBox="1"/>
          <p:nvPr/>
        </p:nvSpPr>
        <p:spPr>
          <a:xfrm>
            <a:off x="7559966" y="1550942"/>
            <a:ext cx="4114800" cy="385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dirty="0">
                <a:latin typeface="+mn-ea"/>
                <a:ea typeface="+mn-ea"/>
              </a:rPr>
              <a:t>Python</a:t>
            </a:r>
            <a:r>
              <a:rPr lang="ko-KR" altLang="en-US" sz="1800" b="1" dirty="0">
                <a:latin typeface="+mn-ea"/>
                <a:ea typeface="+mn-ea"/>
              </a:rPr>
              <a:t> </a:t>
            </a:r>
            <a:r>
              <a:rPr lang="en-US" altLang="ko-KR" sz="1800" b="1" dirty="0">
                <a:latin typeface="+mn-ea"/>
                <a:ea typeface="+mn-ea"/>
              </a:rPr>
              <a:t>3.8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Anaconda Individual Edition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Selenium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Beautiful soup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파이썬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,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Edition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Tool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모두 무료이고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크롤링에</a:t>
            </a: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 필요한 두 프로그램은</a:t>
            </a:r>
            <a:b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</a:b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오픈 소스 기반 소프트웨어이다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spcAft>
                <a:spcPts val="800"/>
              </a:spcAft>
            </a:pP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따라서 개발 환경 구축에 필요한 비용은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인건비가 전부이므로 경제적 효율성이 좋을 것으로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782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Operational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2B5E575-34EF-4150-9800-F6A852A50019}" type="datetime1">
              <a:rPr lang="ko-KR" altLang="en-US" smtClean="0"/>
              <a:t>2021-10-17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3CF277-B9A3-400B-A900-BC3837DA8608}"/>
              </a:ext>
            </a:extLst>
          </p:cNvPr>
          <p:cNvSpPr txBox="1"/>
          <p:nvPr/>
        </p:nvSpPr>
        <p:spPr>
          <a:xfrm>
            <a:off x="1484555" y="4176630"/>
            <a:ext cx="930536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개발할 어플은 브라우저를 통해 사용자가 접근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>
                <a:latin typeface="+mn-ea"/>
                <a:ea typeface="+mn-ea"/>
              </a:rPr>
              <a:t>이용하게 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때문에 어플이 구동되는 클라이언트측 시스템은 네트워크를 받아들일 수 있는 최소한의 사양만 요구되고 서버측은 이후 규모의 따라 조정될 필요는 있지만 현시점에선 </a:t>
            </a:r>
            <a:r>
              <a:rPr lang="en-US" altLang="ko-KR" sz="1800" b="1" dirty="0">
                <a:latin typeface="+mn-ea"/>
                <a:ea typeface="+mn-ea"/>
              </a:rPr>
              <a:t>3</a:t>
            </a:r>
            <a:r>
              <a:rPr lang="ko-KR" altLang="en-US" sz="1800" b="1" dirty="0">
                <a:latin typeface="+mn-ea"/>
                <a:ea typeface="+mn-ea"/>
              </a:rPr>
              <a:t>개 사이트의 </a:t>
            </a:r>
            <a:r>
              <a:rPr lang="ko-KR" altLang="en-US" sz="1800" b="1" dirty="0" err="1">
                <a:latin typeface="+mn-ea"/>
                <a:ea typeface="+mn-ea"/>
              </a:rPr>
              <a:t>웹스크랩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 err="1">
                <a:latin typeface="+mn-ea"/>
                <a:ea typeface="+mn-ea"/>
              </a:rPr>
              <a:t>크롤링과</a:t>
            </a:r>
            <a:r>
              <a:rPr lang="ko-KR" altLang="en-US" sz="1800" b="1" dirty="0">
                <a:latin typeface="+mn-ea"/>
                <a:ea typeface="+mn-ea"/>
              </a:rPr>
              <a:t> 데이터만을 감당하므로 위에 보이는 시스템 사양으로 어플의 운영적 타당성을 충족한다고 볼 수 있다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B9A6AA-50A3-49A9-AFE2-27DE39873925}"/>
              </a:ext>
            </a:extLst>
          </p:cNvPr>
          <p:cNvGrpSpPr/>
          <p:nvPr/>
        </p:nvGrpSpPr>
        <p:grpSpPr>
          <a:xfrm>
            <a:off x="1484555" y="1215614"/>
            <a:ext cx="9305365" cy="2807745"/>
            <a:chOff x="1484555" y="1280162"/>
            <a:chExt cx="9305365" cy="280774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9199DEB-01F1-4582-8D26-428DE493B136}"/>
                </a:ext>
              </a:extLst>
            </p:cNvPr>
            <p:cNvGrpSpPr/>
            <p:nvPr/>
          </p:nvGrpSpPr>
          <p:grpSpPr>
            <a:xfrm>
              <a:off x="2209800" y="1576160"/>
              <a:ext cx="7865879" cy="2203827"/>
              <a:chOff x="2417537" y="1500855"/>
              <a:chExt cx="7865879" cy="220382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18F4D0-B23C-4D6E-B416-F95227980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1729"/>
              <a:stretch/>
            </p:blipFill>
            <p:spPr>
              <a:xfrm>
                <a:off x="2417537" y="1500855"/>
                <a:ext cx="551572" cy="25721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DD52CFE-6310-4A51-AB53-6618D57BB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7537" y="2342417"/>
                <a:ext cx="1381318" cy="136226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7FE2EC5-9EDF-4685-AE01-604E16683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3021" y="1500855"/>
                <a:ext cx="847843" cy="26673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C90A6D1-AE55-4541-AFAD-FCBA7B49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7130" y="1986865"/>
                <a:ext cx="627954" cy="266737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0CB8776-3B11-4101-A076-7C77E0AA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3021" y="2342417"/>
                <a:ext cx="1495634" cy="68589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C843389-BE16-47BB-BE6E-C402FE82C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170" y="1500855"/>
                <a:ext cx="800212" cy="29531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46193ED-1DBF-462E-9F11-C6716E0C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2045" y="2012330"/>
                <a:ext cx="1581371" cy="20005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98E52B6-9F17-4554-9CE6-66708709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7422" y="1500855"/>
                <a:ext cx="581106" cy="26673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A89B5D5-FB7B-4204-A1F2-30B31A78E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1469" y="2017094"/>
                <a:ext cx="1933845" cy="19052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0B95723-9E69-4612-9BC5-DBF696B39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40454" y="2342417"/>
                <a:ext cx="876422" cy="914528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47FF5F8-A403-4757-888F-0F1DAB59E6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876" t="-3705" r="1" b="-1"/>
              <a:stretch/>
            </p:blipFill>
            <p:spPr>
              <a:xfrm>
                <a:off x="2417537" y="1949039"/>
                <a:ext cx="1875373" cy="266737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D3B46D7-F54C-450F-A494-8A89EFC0CC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037" t="-12456" r="28045" b="383"/>
              <a:stretch/>
            </p:blipFill>
            <p:spPr>
              <a:xfrm>
                <a:off x="2417537" y="1730881"/>
                <a:ext cx="1261576" cy="288258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F81A8BA-4AA8-4F66-B633-A626E2FF7B9B}"/>
                </a:ext>
              </a:extLst>
            </p:cNvPr>
            <p:cNvSpPr/>
            <p:nvPr/>
          </p:nvSpPr>
          <p:spPr>
            <a:xfrm>
              <a:off x="1484555" y="1280162"/>
              <a:ext cx="9305365" cy="2807745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750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Elicitation 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도출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40A2EF-DCE0-4984-B8DB-6E31FF3FFFAF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21D4AC-E390-4778-9AC2-D6005A422F34}"/>
              </a:ext>
            </a:extLst>
          </p:cNvPr>
          <p:cNvSpPr txBox="1"/>
          <p:nvPr/>
        </p:nvSpPr>
        <p:spPr>
          <a:xfrm>
            <a:off x="699248" y="1602113"/>
            <a:ext cx="554127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Problem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 사이트에 구독비용이 증가했다.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Why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학술지를 장기구독해야 되는 대학원, 각종 연구기관, 기타 학생(수입이 적은)들이 많은 구독료를 지불한다.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What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원하는 특정 분야와 주제를 찾기 번거롭다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논문의 품질을 측정하기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여러 사이트의 최근 토픽을 실시간으로 확인하기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관심있는 저자의 히스토리를 알기 어렵다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학술지 사이트의 </a:t>
            </a:r>
            <a:r>
              <a:rPr lang="ko-KR" altLang="en-US" sz="1500" dirty="0" err="1">
                <a:latin typeface="+mn-ea"/>
                <a:ea typeface="+mn-ea"/>
              </a:rPr>
              <a:t>UI가</a:t>
            </a:r>
            <a:r>
              <a:rPr lang="ko-KR" altLang="en-US" sz="1500" dirty="0">
                <a:latin typeface="+mn-ea"/>
                <a:ea typeface="+mn-ea"/>
              </a:rPr>
              <a:t> 복잡하다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600" b="1" dirty="0">
                <a:latin typeface="+mn-ea"/>
                <a:ea typeface="+mn-ea"/>
              </a:rPr>
              <a:t>-&gt; </a:t>
            </a:r>
            <a:r>
              <a:rPr lang="ko-KR" altLang="en-US" sz="1500" dirty="0">
                <a:latin typeface="+mn-ea"/>
                <a:ea typeface="+mn-ea"/>
              </a:rPr>
              <a:t>해당 문제를 개선해 관심있는 분야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주제를 가진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500" dirty="0">
                <a:latin typeface="+mn-ea"/>
                <a:ea typeface="+mn-ea"/>
              </a:rPr>
              <a:t>    </a:t>
            </a:r>
            <a:r>
              <a:rPr lang="ko-KR" altLang="en-US" sz="1500" dirty="0">
                <a:solidFill>
                  <a:srgbClr val="FF0000"/>
                </a:solidFill>
                <a:latin typeface="+mn-ea"/>
                <a:ea typeface="+mn-ea"/>
              </a:rPr>
              <a:t>품질 높은 논문을 소유한 학술지 사이트를 효과적으로</a:t>
            </a:r>
            <a:br>
              <a:rPr lang="en-US" altLang="ko-KR" sz="1500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500" dirty="0">
                <a:solidFill>
                  <a:srgbClr val="FF0000"/>
                </a:solidFill>
                <a:latin typeface="+mn-ea"/>
                <a:ea typeface="+mn-ea"/>
              </a:rPr>
              <a:t>   </a:t>
            </a:r>
            <a:r>
              <a:rPr lang="ko-KR" altLang="en-US" sz="1500" dirty="0">
                <a:solidFill>
                  <a:srgbClr val="FF0000"/>
                </a:solidFill>
                <a:latin typeface="+mn-ea"/>
                <a:ea typeface="+mn-ea"/>
              </a:rPr>
              <a:t> 분류하고 특정 전자저널을 구독</a:t>
            </a:r>
            <a:r>
              <a:rPr lang="ko-KR" altLang="en-US" sz="1500" dirty="0">
                <a:latin typeface="+mn-ea"/>
                <a:ea typeface="+mn-ea"/>
              </a:rPr>
              <a:t>할 수 있어야 된다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How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기존 논문 품질을 측정법을 개선한 학술 검색 기법을 적용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</a:t>
            </a:r>
            <a:r>
              <a:rPr lang="ko-KR" altLang="en-US" sz="1500" dirty="0" err="1">
                <a:latin typeface="+mn-ea"/>
                <a:ea typeface="+mn-ea"/>
              </a:rPr>
              <a:t>크롤링을</a:t>
            </a:r>
            <a:r>
              <a:rPr lang="ko-KR" altLang="en-US" sz="1500" dirty="0">
                <a:latin typeface="+mn-ea"/>
                <a:ea typeface="+mn-ea"/>
              </a:rPr>
              <a:t> 통한 여러 학술지 논문 정보를 실시간으로 간단히 수집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단순한 UI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3F2DF5-7CDE-4325-A629-85FAA52AC136}"/>
              </a:ext>
            </a:extLst>
          </p:cNvPr>
          <p:cNvSpPr txBox="1"/>
          <p:nvPr/>
        </p:nvSpPr>
        <p:spPr>
          <a:xfrm>
            <a:off x="7418684" y="1351750"/>
            <a:ext cx="3451276" cy="4789682"/>
          </a:xfrm>
          <a:prstGeom prst="rect">
            <a:avLst/>
          </a:prstGeom>
          <a:noFill/>
          <a:ln w="12700">
            <a:solidFill>
              <a:srgbClr val="5A9BD5"/>
            </a:solidFill>
          </a:ln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&lt;Stakeholder&gt;</a:t>
            </a:r>
            <a:endParaRPr lang="ko-KR" altLang="en-US" sz="2000" b="1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개인 이용자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고등학생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대학생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대학원생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4) 교수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  <a:ea typeface="+mn-ea"/>
              </a:rPr>
              <a:t>5) 연구원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기관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대학교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연구기관(사설, 공공)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정부 학술기관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논문 관계자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특허권을 가진 사람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본인</a:t>
            </a:r>
            <a:r>
              <a:rPr lang="en-US" altLang="ko-KR" dirty="0">
                <a:latin typeface="+mn-ea"/>
                <a:ea typeface="+mn-ea"/>
              </a:rPr>
              <a:t>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학술 사이트 운영자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논문 인용자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E4CE41-5D5C-445E-8139-EA0F853D3C26}"/>
              </a:ext>
            </a:extLst>
          </p:cNvPr>
          <p:cNvSpPr/>
          <p:nvPr/>
        </p:nvSpPr>
        <p:spPr>
          <a:xfrm>
            <a:off x="6445810" y="3471101"/>
            <a:ext cx="347949" cy="365125"/>
          </a:xfrm>
          <a:prstGeom prst="rightArrow">
            <a:avLst/>
          </a:prstGeom>
          <a:solidFill>
            <a:srgbClr val="92BDE3"/>
          </a:solidFill>
          <a:ln>
            <a:solidFill>
              <a:srgbClr val="5A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E5AE6-6031-4062-80EF-E4030E058417}"/>
              </a:ext>
            </a:extLst>
          </p:cNvPr>
          <p:cNvSpPr txBox="1"/>
          <p:nvPr/>
        </p:nvSpPr>
        <p:spPr>
          <a:xfrm>
            <a:off x="957928" y="1225659"/>
            <a:ext cx="2291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Summary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E5EFB-21BF-4B49-BB41-3C99A5E5A65B}"/>
              </a:ext>
            </a:extLst>
          </p:cNvPr>
          <p:cNvSpPr txBox="1"/>
          <p:nvPr/>
        </p:nvSpPr>
        <p:spPr>
          <a:xfrm>
            <a:off x="6276377" y="3824954"/>
            <a:ext cx="66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11035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Predictive Analysis1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A927D6-2608-4B15-A7A7-88EABA546772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590FA8-A427-499A-91E0-A1F976DEFF72}"/>
              </a:ext>
            </a:extLst>
          </p:cNvPr>
          <p:cNvCxnSpPr>
            <a:cxnSpLocks/>
          </p:cNvCxnSpPr>
          <p:nvPr/>
        </p:nvCxnSpPr>
        <p:spPr>
          <a:xfrm>
            <a:off x="1266938" y="5778347"/>
            <a:ext cx="10212636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2FE3B97-D82A-4196-A16D-BD980ABAAE66}"/>
              </a:ext>
            </a:extLst>
          </p:cNvPr>
          <p:cNvCxnSpPr>
            <a:cxnSpLocks/>
          </p:cNvCxnSpPr>
          <p:nvPr/>
        </p:nvCxnSpPr>
        <p:spPr>
          <a:xfrm flipV="1">
            <a:off x="1830634" y="1244908"/>
            <a:ext cx="16525" cy="490007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F6DCCB-D66D-4F7D-82EC-06354AA44CCF}"/>
              </a:ext>
            </a:extLst>
          </p:cNvPr>
          <p:cNvSpPr/>
          <p:nvPr/>
        </p:nvSpPr>
        <p:spPr>
          <a:xfrm>
            <a:off x="1880211" y="1536457"/>
            <a:ext cx="4212000" cy="1980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AB86DB-0B6B-4836-A390-76AF8F50353B}"/>
              </a:ext>
            </a:extLst>
          </p:cNvPr>
          <p:cNvSpPr/>
          <p:nvPr/>
        </p:nvSpPr>
        <p:spPr>
          <a:xfrm>
            <a:off x="1880211" y="3767767"/>
            <a:ext cx="4212000" cy="1980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C8AD8A-BE84-4D66-9038-773A82DA3622}"/>
              </a:ext>
            </a:extLst>
          </p:cNvPr>
          <p:cNvSpPr/>
          <p:nvPr/>
        </p:nvSpPr>
        <p:spPr>
          <a:xfrm>
            <a:off x="6370538" y="1536457"/>
            <a:ext cx="4212000" cy="1980000"/>
          </a:xfrm>
          <a:prstGeom prst="rect">
            <a:avLst/>
          </a:prstGeom>
          <a:solidFill>
            <a:srgbClr val="FF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0FBFA0-9299-487F-A123-9ED69F47A892}"/>
              </a:ext>
            </a:extLst>
          </p:cNvPr>
          <p:cNvSpPr/>
          <p:nvPr/>
        </p:nvSpPr>
        <p:spPr>
          <a:xfrm>
            <a:off x="6370538" y="3767767"/>
            <a:ext cx="4212000" cy="198000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58C03E-5A3F-49C7-826E-B2BD8E5AA4E6}"/>
              </a:ext>
            </a:extLst>
          </p:cNvPr>
          <p:cNvSpPr txBox="1"/>
          <p:nvPr/>
        </p:nvSpPr>
        <p:spPr>
          <a:xfrm>
            <a:off x="1157180" y="5837209"/>
            <a:ext cx="67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less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CAEC90-3A92-4D4B-9CC7-3C50883678DE}"/>
              </a:ext>
            </a:extLst>
          </p:cNvPr>
          <p:cNvSpPr txBox="1"/>
          <p:nvPr/>
        </p:nvSpPr>
        <p:spPr>
          <a:xfrm>
            <a:off x="10477042" y="5808928"/>
            <a:ext cx="753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E9A5B-A9C3-4D3F-B355-DD075085630D}"/>
              </a:ext>
            </a:extLst>
          </p:cNvPr>
          <p:cNvSpPr txBox="1"/>
          <p:nvPr/>
        </p:nvSpPr>
        <p:spPr>
          <a:xfrm>
            <a:off x="1057620" y="1528979"/>
            <a:ext cx="75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F60C32-0D22-475C-9D43-B88111316AD9}"/>
              </a:ext>
            </a:extLst>
          </p:cNvPr>
          <p:cNvSpPr txBox="1"/>
          <p:nvPr/>
        </p:nvSpPr>
        <p:spPr>
          <a:xfrm>
            <a:off x="392450" y="3472835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Influence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DD0567-C01A-4C84-8F02-8D25061E15CB}"/>
              </a:ext>
            </a:extLst>
          </p:cNvPr>
          <p:cNvSpPr txBox="1"/>
          <p:nvPr/>
        </p:nvSpPr>
        <p:spPr>
          <a:xfrm>
            <a:off x="5416224" y="5829783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Interest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66CB7-9D26-4E54-8B2D-665D774F990D}"/>
              </a:ext>
            </a:extLst>
          </p:cNvPr>
          <p:cNvSpPr txBox="1"/>
          <p:nvPr/>
        </p:nvSpPr>
        <p:spPr>
          <a:xfrm>
            <a:off x="2024395" y="5211000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고등학생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E52342-D592-4853-93A6-3C1B63C38DE1}"/>
              </a:ext>
            </a:extLst>
          </p:cNvPr>
          <p:cNvSpPr txBox="1"/>
          <p:nvPr/>
        </p:nvSpPr>
        <p:spPr>
          <a:xfrm>
            <a:off x="9546117" y="4038368"/>
            <a:ext cx="76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5493E8-AF3E-4EDF-998E-9009EBBEEC39}"/>
              </a:ext>
            </a:extLst>
          </p:cNvPr>
          <p:cNvSpPr txBox="1"/>
          <p:nvPr/>
        </p:nvSpPr>
        <p:spPr>
          <a:xfrm>
            <a:off x="9219367" y="3035876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대학원생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2771BD-DB93-4AD2-8B68-FCB49BE8743D}"/>
              </a:ext>
            </a:extLst>
          </p:cNvPr>
          <p:cNvSpPr txBox="1"/>
          <p:nvPr/>
        </p:nvSpPr>
        <p:spPr>
          <a:xfrm>
            <a:off x="2450132" y="2507289"/>
            <a:ext cx="787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4DF7544-4545-4490-A7D9-CD6DF24EE979}"/>
              </a:ext>
            </a:extLst>
          </p:cNvPr>
          <p:cNvSpPr txBox="1"/>
          <p:nvPr/>
        </p:nvSpPr>
        <p:spPr>
          <a:xfrm>
            <a:off x="3016831" y="4768111"/>
            <a:ext cx="1338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정부 학술기관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812940-901C-420D-81B3-A6BE53D0F5E9}"/>
              </a:ext>
            </a:extLst>
          </p:cNvPr>
          <p:cNvSpPr txBox="1"/>
          <p:nvPr/>
        </p:nvSpPr>
        <p:spPr>
          <a:xfrm>
            <a:off x="3944954" y="4068714"/>
            <a:ext cx="181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연구기관(사설, 공공)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DA6749-8E2D-41FF-9FE5-95C2D952CC69}"/>
              </a:ext>
            </a:extLst>
          </p:cNvPr>
          <p:cNvSpPr txBox="1"/>
          <p:nvPr/>
        </p:nvSpPr>
        <p:spPr>
          <a:xfrm>
            <a:off x="8394853" y="5125446"/>
            <a:ext cx="158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특허권을 가진 저자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본인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23C7D2-004A-424B-B5A3-4E58F3638295}"/>
              </a:ext>
            </a:extLst>
          </p:cNvPr>
          <p:cNvSpPr txBox="1"/>
          <p:nvPr/>
        </p:nvSpPr>
        <p:spPr>
          <a:xfrm>
            <a:off x="3581399" y="2912068"/>
            <a:ext cx="1341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학술 사이트 운영자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758875-A01D-4407-B816-AF92C13FA50E}"/>
              </a:ext>
            </a:extLst>
          </p:cNvPr>
          <p:cNvSpPr txBox="1"/>
          <p:nvPr/>
        </p:nvSpPr>
        <p:spPr>
          <a:xfrm>
            <a:off x="9295652" y="2592798"/>
            <a:ext cx="1184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논문 인용자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611C6FF-C476-42A3-9B01-CEFA97D0C365}"/>
              </a:ext>
            </a:extLst>
          </p:cNvPr>
          <p:cNvSpPr txBox="1"/>
          <p:nvPr/>
        </p:nvSpPr>
        <p:spPr>
          <a:xfrm>
            <a:off x="1926152" y="3776407"/>
            <a:ext cx="109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Monitor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12F779-9AAC-4AD1-99D5-E937AC883DD1}"/>
              </a:ext>
            </a:extLst>
          </p:cNvPr>
          <p:cNvSpPr txBox="1"/>
          <p:nvPr/>
        </p:nvSpPr>
        <p:spPr>
          <a:xfrm>
            <a:off x="1826999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satisfied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02BDF0-3FC0-4172-AE54-5CBD258C9E0E}"/>
              </a:ext>
            </a:extLst>
          </p:cNvPr>
          <p:cNvSpPr txBox="1"/>
          <p:nvPr/>
        </p:nvSpPr>
        <p:spPr>
          <a:xfrm>
            <a:off x="6376965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Engage&amp;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consult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F6F4EF-053C-4CE1-A992-8A98B21B626F}"/>
              </a:ext>
            </a:extLst>
          </p:cNvPr>
          <p:cNvSpPr txBox="1"/>
          <p:nvPr/>
        </p:nvSpPr>
        <p:spPr>
          <a:xfrm>
            <a:off x="6376965" y="377129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informed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3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Predictive Analysis2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E87CEBB-5639-44F5-AEDC-D90DED678A17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AA2AFC-FF60-4D9B-83B4-5CB4BA1E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251" y="2211471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6CCFAC-49FF-4583-BB85-304D263E6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070" y="3004680"/>
            <a:ext cx="1368018" cy="13680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7F5DD-7581-457B-AE53-24E7236F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260" y="3902332"/>
            <a:ext cx="1080000" cy="1080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55CBE1C-3243-4CE8-A7E7-32261E037F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50" r="16106"/>
          <a:stretch/>
        </p:blipFill>
        <p:spPr>
          <a:xfrm>
            <a:off x="5253376" y="1533458"/>
            <a:ext cx="1080000" cy="7828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83A372-22F5-4EA7-8DC5-931FEC8C2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354" y="3395143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6327D4-F268-4B1D-A941-2D22594A4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079" y="4991068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98D3C4-511F-4CF3-B605-1E49E3B67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2539" y="1156150"/>
            <a:ext cx="1080000" cy="108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A523906-4EB0-425D-BF07-91DAE282D398}"/>
              </a:ext>
            </a:extLst>
          </p:cNvPr>
          <p:cNvCxnSpPr>
            <a:cxnSpLocks/>
          </p:cNvCxnSpPr>
          <p:nvPr/>
        </p:nvCxnSpPr>
        <p:spPr>
          <a:xfrm flipH="1" flipV="1">
            <a:off x="7863840" y="4588739"/>
            <a:ext cx="289561" cy="472381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D5023-D794-43A4-915A-32C7A5BFC5B7}"/>
              </a:ext>
            </a:extLst>
          </p:cNvPr>
          <p:cNvCxnSpPr>
            <a:cxnSpLocks/>
          </p:cNvCxnSpPr>
          <p:nvPr/>
        </p:nvCxnSpPr>
        <p:spPr>
          <a:xfrm flipH="1" flipV="1">
            <a:off x="2456329" y="3798921"/>
            <a:ext cx="1053825" cy="67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4E20823-0DBB-48FD-8147-EB416A8A4985}"/>
              </a:ext>
            </a:extLst>
          </p:cNvPr>
          <p:cNvCxnSpPr>
            <a:cxnSpLocks/>
          </p:cNvCxnSpPr>
          <p:nvPr/>
        </p:nvCxnSpPr>
        <p:spPr>
          <a:xfrm>
            <a:off x="6096000" y="2662313"/>
            <a:ext cx="526224" cy="4988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DECC6FE-F43C-42D8-AC7C-5752F02227F0}"/>
              </a:ext>
            </a:extLst>
          </p:cNvPr>
          <p:cNvCxnSpPr>
            <a:cxnSpLocks/>
          </p:cNvCxnSpPr>
          <p:nvPr/>
        </p:nvCxnSpPr>
        <p:spPr>
          <a:xfrm flipH="1">
            <a:off x="7844984" y="2621703"/>
            <a:ext cx="264104" cy="37370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D747D82-CBAC-4FD8-A616-A26CE70997A9}"/>
              </a:ext>
            </a:extLst>
          </p:cNvPr>
          <p:cNvCxnSpPr>
            <a:cxnSpLocks/>
          </p:cNvCxnSpPr>
          <p:nvPr/>
        </p:nvCxnSpPr>
        <p:spPr>
          <a:xfrm flipH="1">
            <a:off x="8352729" y="2934789"/>
            <a:ext cx="1205522" cy="43794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ECCA516-6C5D-4A47-8763-CF3E634082E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8260128" y="3923212"/>
            <a:ext cx="1537132" cy="51912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9598210-1097-4FA2-8882-44145F527236}"/>
              </a:ext>
            </a:extLst>
          </p:cNvPr>
          <p:cNvCxnSpPr>
            <a:cxnSpLocks/>
          </p:cNvCxnSpPr>
          <p:nvPr/>
        </p:nvCxnSpPr>
        <p:spPr>
          <a:xfrm flipH="1">
            <a:off x="5311140" y="3853320"/>
            <a:ext cx="1305196" cy="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AEFBBFA-81A0-4C07-A25F-CE65026F213D}"/>
              </a:ext>
            </a:extLst>
          </p:cNvPr>
          <p:cNvGrpSpPr/>
          <p:nvPr/>
        </p:nvGrpSpPr>
        <p:grpSpPr>
          <a:xfrm>
            <a:off x="2303928" y="1817117"/>
            <a:ext cx="2903797" cy="1314634"/>
            <a:chOff x="1958006" y="1817117"/>
            <a:chExt cx="3249720" cy="1314634"/>
          </a:xfrm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5A9B1DE-A76F-4165-B7A4-A8FF864CB753}"/>
                </a:ext>
              </a:extLst>
            </p:cNvPr>
            <p:cNvSpPr/>
            <p:nvPr/>
          </p:nvSpPr>
          <p:spPr>
            <a:xfrm>
              <a:off x="1994263" y="1817117"/>
              <a:ext cx="3213463" cy="1274426"/>
            </a:xfrm>
            <a:custGeom>
              <a:avLst/>
              <a:gdLst>
                <a:gd name="connsiteX0" fmla="*/ 3213463 w 3213463"/>
                <a:gd name="connsiteY0" fmla="*/ 11683 h 1274426"/>
                <a:gd name="connsiteX1" fmla="*/ 2290354 w 3213463"/>
                <a:gd name="connsiteY1" fmla="*/ 37809 h 1274426"/>
                <a:gd name="connsiteX2" fmla="*/ 1393371 w 3213463"/>
                <a:gd name="connsiteY2" fmla="*/ 325192 h 1274426"/>
                <a:gd name="connsiteX3" fmla="*/ 618308 w 3213463"/>
                <a:gd name="connsiteY3" fmla="*/ 769329 h 1274426"/>
                <a:gd name="connsiteX4" fmla="*/ 0 w 3213463"/>
                <a:gd name="connsiteY4" fmla="*/ 1274426 h 127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3463" h="1274426">
                  <a:moveTo>
                    <a:pt x="3213463" y="11683"/>
                  </a:moveTo>
                  <a:cubicBezTo>
                    <a:pt x="2903583" y="-1380"/>
                    <a:pt x="2593703" y="-14443"/>
                    <a:pt x="2290354" y="37809"/>
                  </a:cubicBezTo>
                  <a:cubicBezTo>
                    <a:pt x="1987005" y="90061"/>
                    <a:pt x="1672045" y="203272"/>
                    <a:pt x="1393371" y="325192"/>
                  </a:cubicBezTo>
                  <a:cubicBezTo>
                    <a:pt x="1114697" y="447112"/>
                    <a:pt x="850536" y="611123"/>
                    <a:pt x="618308" y="769329"/>
                  </a:cubicBezTo>
                  <a:cubicBezTo>
                    <a:pt x="386079" y="927535"/>
                    <a:pt x="193039" y="1100980"/>
                    <a:pt x="0" y="127442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9A86E5EE-12A1-4FBD-AFF1-5FCF04F5BE85}"/>
                </a:ext>
              </a:extLst>
            </p:cNvPr>
            <p:cNvSpPr/>
            <p:nvPr/>
          </p:nvSpPr>
          <p:spPr>
            <a:xfrm rot="7864574">
              <a:off x="1958006" y="3086032"/>
              <a:ext cx="45719" cy="45719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0B89432-27ED-4DFD-8777-68D7E8466D5C}"/>
              </a:ext>
            </a:extLst>
          </p:cNvPr>
          <p:cNvGrpSpPr/>
          <p:nvPr/>
        </p:nvGrpSpPr>
        <p:grpSpPr>
          <a:xfrm>
            <a:off x="2293935" y="4495799"/>
            <a:ext cx="5526361" cy="1234302"/>
            <a:chOff x="1856137" y="4495799"/>
            <a:chExt cx="5964160" cy="1234302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5084849-6C71-4BD0-B17A-9A87DA82313D}"/>
                </a:ext>
              </a:extLst>
            </p:cNvPr>
            <p:cNvSpPr/>
            <p:nvPr/>
          </p:nvSpPr>
          <p:spPr>
            <a:xfrm>
              <a:off x="1889760" y="4528457"/>
              <a:ext cx="5930537" cy="1201644"/>
            </a:xfrm>
            <a:custGeom>
              <a:avLst/>
              <a:gdLst>
                <a:gd name="connsiteX0" fmla="*/ 5930537 w 5930537"/>
                <a:gd name="connsiteY0" fmla="*/ 1071154 h 1201644"/>
                <a:gd name="connsiteX1" fmla="*/ 2386149 w 5930537"/>
                <a:gd name="connsiteY1" fmla="*/ 1105989 h 1201644"/>
                <a:gd name="connsiteX2" fmla="*/ 0 w 5930537"/>
                <a:gd name="connsiteY2" fmla="*/ 0 h 120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0537" h="1201644">
                  <a:moveTo>
                    <a:pt x="5930537" y="1071154"/>
                  </a:moveTo>
                  <a:cubicBezTo>
                    <a:pt x="4652554" y="1177834"/>
                    <a:pt x="3374572" y="1284515"/>
                    <a:pt x="2386149" y="1105989"/>
                  </a:cubicBezTo>
                  <a:cubicBezTo>
                    <a:pt x="1397726" y="927463"/>
                    <a:pt x="357051" y="194491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C6808F46-6C86-4060-825C-5EB8DC2D2933}"/>
                </a:ext>
              </a:extLst>
            </p:cNvPr>
            <p:cNvSpPr/>
            <p:nvPr/>
          </p:nvSpPr>
          <p:spPr>
            <a:xfrm rot="12758719">
              <a:off x="1856137" y="4495799"/>
              <a:ext cx="45719" cy="50167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C38DFA0-A866-4780-A676-016922D84321}"/>
              </a:ext>
            </a:extLst>
          </p:cNvPr>
          <p:cNvSpPr txBox="1"/>
          <p:nvPr/>
        </p:nvSpPr>
        <p:spPr>
          <a:xfrm>
            <a:off x="534534" y="4337498"/>
            <a:ext cx="159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논문저자 </a:t>
            </a:r>
            <a:r>
              <a:rPr lang="en-US" altLang="ko-KR" b="1" dirty="0">
                <a:latin typeface="+mj-ea"/>
                <a:ea typeface="+mj-ea"/>
              </a:rPr>
              <a:t>&amp; </a:t>
            </a:r>
            <a:r>
              <a:rPr lang="ko-KR" altLang="en-US" b="1" dirty="0">
                <a:latin typeface="+mj-ea"/>
                <a:ea typeface="+mj-ea"/>
              </a:rPr>
              <a:t>논문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D00E1F-21D5-478F-9B32-B26E59ECF5D5}"/>
              </a:ext>
            </a:extLst>
          </p:cNvPr>
          <p:cNvSpPr txBox="1"/>
          <p:nvPr/>
        </p:nvSpPr>
        <p:spPr>
          <a:xfrm>
            <a:off x="3569337" y="4354746"/>
            <a:ext cx="153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학술저널사이트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9538AB-B74D-4E64-9774-D843CEE0959F}"/>
              </a:ext>
            </a:extLst>
          </p:cNvPr>
          <p:cNvSpPr txBox="1"/>
          <p:nvPr/>
        </p:nvSpPr>
        <p:spPr>
          <a:xfrm>
            <a:off x="6670066" y="433749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MUTATIO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AD1DDB-C009-4217-A453-208BFA16754B}"/>
              </a:ext>
            </a:extLst>
          </p:cNvPr>
          <p:cNvSpPr txBox="1"/>
          <p:nvPr/>
        </p:nvSpPr>
        <p:spPr>
          <a:xfrm>
            <a:off x="7736513" y="6048573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연구원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F11EE-8EC5-4EEA-9855-CCB6412B3153}"/>
              </a:ext>
            </a:extLst>
          </p:cNvPr>
          <p:cNvSpPr txBox="1"/>
          <p:nvPr/>
        </p:nvSpPr>
        <p:spPr>
          <a:xfrm>
            <a:off x="9568694" y="499106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대학</a:t>
            </a:r>
            <a:r>
              <a:rPr lang="en-US" altLang="ko-KR" b="1" dirty="0">
                <a:latin typeface="+mj-ea"/>
                <a:ea typeface="+mj-ea"/>
              </a:rPr>
              <a:t>/</a:t>
            </a:r>
            <a:r>
              <a:rPr lang="ko-KR" altLang="en-US" b="1" dirty="0">
                <a:latin typeface="+mj-ea"/>
                <a:ea typeface="+mj-ea"/>
              </a:rPr>
              <a:t>대학원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9BE5CF5-BCB3-4B50-977B-DBEF35CD6FCB}"/>
              </a:ext>
            </a:extLst>
          </p:cNvPr>
          <p:cNvSpPr txBox="1"/>
          <p:nvPr/>
        </p:nvSpPr>
        <p:spPr>
          <a:xfrm>
            <a:off x="9558251" y="293279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대학원생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2754AF-ACF3-4A01-94BC-A1E0C528C3FA}"/>
              </a:ext>
            </a:extLst>
          </p:cNvPr>
          <p:cNvSpPr txBox="1"/>
          <p:nvPr/>
        </p:nvSpPr>
        <p:spPr>
          <a:xfrm>
            <a:off x="7787760" y="217961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일반학생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F98580-1576-4E27-855E-E090693B1199}"/>
              </a:ext>
            </a:extLst>
          </p:cNvPr>
          <p:cNvSpPr txBox="1"/>
          <p:nvPr/>
        </p:nvSpPr>
        <p:spPr>
          <a:xfrm>
            <a:off x="5238718" y="2210913"/>
            <a:ext cx="1136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논문 인용자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21613B6C-01C2-4A85-B236-0D248811B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788" y="3201106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422EDD8-ED21-481D-A306-4435627C2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09" y="2921885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C628FDA-3421-42B3-88EB-F4FB4ACD3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7195" y="3337511"/>
            <a:ext cx="922820" cy="9228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20E893-DF1B-4643-9FAB-748CB7A32D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349"/>
          <a:stretch/>
        </p:blipFill>
        <p:spPr>
          <a:xfrm>
            <a:off x="364908" y="3206929"/>
            <a:ext cx="1011421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E5132-A8E4-46F3-8B28-92FBBFDA9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5292" y="1209097"/>
            <a:ext cx="834678" cy="8346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BA0A1A8-A22C-40DF-AE65-9F79EF734DA6}"/>
              </a:ext>
            </a:extLst>
          </p:cNvPr>
          <p:cNvSpPr txBox="1"/>
          <p:nvPr/>
        </p:nvSpPr>
        <p:spPr>
          <a:xfrm>
            <a:off x="1122148" y="2050808"/>
            <a:ext cx="101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정부기관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6EDB71-DF93-4F9B-AC4B-A9FD0C168B56}"/>
              </a:ext>
            </a:extLst>
          </p:cNvPr>
          <p:cNvCxnSpPr>
            <a:cxnSpLocks/>
          </p:cNvCxnSpPr>
          <p:nvPr/>
        </p:nvCxnSpPr>
        <p:spPr>
          <a:xfrm>
            <a:off x="1605493" y="2473870"/>
            <a:ext cx="0" cy="57312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A5F7FB2-55CE-40F6-A71D-42AC61B9E88E}"/>
              </a:ext>
            </a:extLst>
          </p:cNvPr>
          <p:cNvCxnSpPr>
            <a:cxnSpLocks/>
          </p:cNvCxnSpPr>
          <p:nvPr/>
        </p:nvCxnSpPr>
        <p:spPr>
          <a:xfrm>
            <a:off x="2151639" y="2264363"/>
            <a:ext cx="1501571" cy="94256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6155A4-E8B2-40B7-8268-7D4FFD3787CB}"/>
              </a:ext>
            </a:extLst>
          </p:cNvPr>
          <p:cNvGrpSpPr/>
          <p:nvPr/>
        </p:nvGrpSpPr>
        <p:grpSpPr>
          <a:xfrm>
            <a:off x="2183363" y="1670180"/>
            <a:ext cx="4343423" cy="1787451"/>
            <a:chOff x="2183363" y="1670180"/>
            <a:chExt cx="4343423" cy="1787451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470F698-E2FA-4D9E-8768-EB724331034D}"/>
                </a:ext>
              </a:extLst>
            </p:cNvPr>
            <p:cNvSpPr/>
            <p:nvPr/>
          </p:nvSpPr>
          <p:spPr>
            <a:xfrm>
              <a:off x="2183363" y="1670180"/>
              <a:ext cx="4301413" cy="1754155"/>
            </a:xfrm>
            <a:custGeom>
              <a:avLst/>
              <a:gdLst>
                <a:gd name="connsiteX0" fmla="*/ 0 w 4301413"/>
                <a:gd name="connsiteY0" fmla="*/ 0 h 1754155"/>
                <a:gd name="connsiteX1" fmla="*/ 2733870 w 4301413"/>
                <a:gd name="connsiteY1" fmla="*/ 979714 h 1754155"/>
                <a:gd name="connsiteX2" fmla="*/ 4301413 w 4301413"/>
                <a:gd name="connsiteY2" fmla="*/ 1754155 h 175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1413" h="1754155">
                  <a:moveTo>
                    <a:pt x="0" y="0"/>
                  </a:moveTo>
                  <a:cubicBezTo>
                    <a:pt x="1008484" y="343677"/>
                    <a:pt x="2016968" y="687355"/>
                    <a:pt x="2733870" y="979714"/>
                  </a:cubicBezTo>
                  <a:cubicBezTo>
                    <a:pt x="3450772" y="1272073"/>
                    <a:pt x="3876092" y="1513114"/>
                    <a:pt x="4301413" y="17541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6F79F60A-AA06-46DF-A04F-0ACD18CC5401}"/>
                </a:ext>
              </a:extLst>
            </p:cNvPr>
            <p:cNvSpPr/>
            <p:nvPr/>
          </p:nvSpPr>
          <p:spPr>
            <a:xfrm rot="1744574">
              <a:off x="6481067" y="3416779"/>
              <a:ext cx="45719" cy="40852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193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UML (USE CASE)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39D69F-1A61-4323-9FEE-24261D8518B6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FCBEA-C4DC-437F-BE1D-8D79D965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1" y="1084964"/>
            <a:ext cx="10033000" cy="52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15888C7-215E-45BD-8645-11A7BBFC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1" y="1159261"/>
            <a:ext cx="7534179" cy="5192432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(home)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CF319D5-5F8B-4B2B-AE9A-A4F31E02C608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급부상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한 해 동안 많은 관심을 받은 이슈를 이미지와 함께 클릭 시 관련 논문들의 키워드와 정보를 제공해준다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및 메뉴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화면으로 이동한다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메뉴창을 불러온다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페이지 이동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소개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사이트 개요 및 위치를 소개한다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뉴스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매일 새로 올라오는 저널 출력한다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추천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자주 찾는 저널사이트 소개한다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전체적인 논문정보를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사용자 입력 키워드에 맞는 논문 출력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오늘의 토픽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근래에 많은 검색이 이루어지는 논문추천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새로 들어온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번에 뉴스와 같은 역할을 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단지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home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에서 가장 상위권 데이터를  선택적으로  보여준다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1F19A8E-6759-48B3-BD87-CF5759FBEAB8}"/>
              </a:ext>
            </a:extLst>
          </p:cNvPr>
          <p:cNvSpPr/>
          <p:nvPr/>
        </p:nvSpPr>
        <p:spPr>
          <a:xfrm>
            <a:off x="1152622" y="104171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1FAC0C-E8D9-453B-94B8-C7F8C0783CD9}"/>
              </a:ext>
            </a:extLst>
          </p:cNvPr>
          <p:cNvSpPr/>
          <p:nvPr/>
        </p:nvSpPr>
        <p:spPr>
          <a:xfrm>
            <a:off x="6674630" y="253737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0F6C9E-B766-4BA4-B88F-4425A151F048}"/>
              </a:ext>
            </a:extLst>
          </p:cNvPr>
          <p:cNvSpPr/>
          <p:nvPr/>
        </p:nvSpPr>
        <p:spPr>
          <a:xfrm>
            <a:off x="1349819" y="290689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202B2D-CDB1-42AB-9D79-BDA94F7EAF72}"/>
              </a:ext>
            </a:extLst>
          </p:cNvPr>
          <p:cNvSpPr/>
          <p:nvPr/>
        </p:nvSpPr>
        <p:spPr>
          <a:xfrm>
            <a:off x="1731986" y="361111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60FFFB7-9B7C-4E48-A11A-076BB48E4F3C}"/>
              </a:ext>
            </a:extLst>
          </p:cNvPr>
          <p:cNvSpPr/>
          <p:nvPr/>
        </p:nvSpPr>
        <p:spPr>
          <a:xfrm>
            <a:off x="1332622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22A114E-ED59-4271-82E0-D3F6947B4596}"/>
              </a:ext>
            </a:extLst>
          </p:cNvPr>
          <p:cNvSpPr/>
          <p:nvPr/>
        </p:nvSpPr>
        <p:spPr>
          <a:xfrm>
            <a:off x="5417551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02E7FB-61FD-4C2D-937F-F04F1EE6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906" y="2851174"/>
            <a:ext cx="271494" cy="259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CD5B87-52E9-4DBC-819F-B345DF1C4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472" y="3162300"/>
            <a:ext cx="246743" cy="1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0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0"/>
            <a:ext cx="39624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A06FB49-4F9C-4CF0-AD71-113D08AB5A2C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9557A-C1A8-4B93-AE67-9A00C4B0F33C}"/>
              </a:ext>
            </a:extLst>
          </p:cNvPr>
          <p:cNvSpPr txBox="1"/>
          <p:nvPr/>
        </p:nvSpPr>
        <p:spPr>
          <a:xfrm>
            <a:off x="4313872" y="1895177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3. WHY </a:t>
            </a:r>
            <a:r>
              <a:rPr lang="en-US" altLang="ko-KR" dirty="0">
                <a:latin typeface="+mn-ea"/>
                <a:ea typeface="+mn-ea"/>
              </a:rPr>
              <a:t>------------------------ p.5</a:t>
            </a:r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문제분석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0F4F3-9070-40C2-BB43-28EF208519C2}"/>
              </a:ext>
            </a:extLst>
          </p:cNvPr>
          <p:cNvSpPr txBox="1"/>
          <p:nvPr/>
        </p:nvSpPr>
        <p:spPr>
          <a:xfrm>
            <a:off x="4313872" y="1049506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2. PROBLEM </a:t>
            </a:r>
            <a:r>
              <a:rPr lang="en-US" altLang="ko-KR" dirty="0">
                <a:latin typeface="+mn-ea"/>
                <a:ea typeface="+mn-ea"/>
              </a:rPr>
              <a:t>--------------- p.4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D3BB0-58A4-4544-A35C-DB394D773E06}"/>
              </a:ext>
            </a:extLst>
          </p:cNvPr>
          <p:cNvSpPr txBox="1"/>
          <p:nvPr/>
        </p:nvSpPr>
        <p:spPr>
          <a:xfrm>
            <a:off x="4313872" y="203835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1. Feasibility Study</a:t>
            </a:r>
            <a:r>
              <a:rPr lang="en-US" altLang="ko-KR" dirty="0">
                <a:latin typeface="+mn-ea"/>
                <a:ea typeface="+mn-ea"/>
              </a:rPr>
              <a:t> -- p.3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타당성 조사 목록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C5B97-CFDF-47F9-88D8-6F72E994E0CC}"/>
              </a:ext>
            </a:extLst>
          </p:cNvPr>
          <p:cNvSpPr txBox="1"/>
          <p:nvPr/>
        </p:nvSpPr>
        <p:spPr>
          <a:xfrm>
            <a:off x="4313872" y="2740848"/>
            <a:ext cx="3509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4. WHAT </a:t>
            </a:r>
            <a:r>
              <a:rPr lang="en-US" altLang="ko-KR" dirty="0">
                <a:latin typeface="+mn-ea"/>
                <a:ea typeface="+mn-ea"/>
              </a:rPr>
              <a:t>--------------------- p.6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Cultural Feasibility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9A54D1-AB50-4DA0-8628-E610DB8C9956}"/>
              </a:ext>
            </a:extLst>
          </p:cNvPr>
          <p:cNvSpPr txBox="1"/>
          <p:nvPr/>
        </p:nvSpPr>
        <p:spPr>
          <a:xfrm>
            <a:off x="4313872" y="3863519"/>
            <a:ext cx="35098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5. HOW</a:t>
            </a:r>
            <a:r>
              <a:rPr lang="en-US" altLang="ko-KR" dirty="0">
                <a:latin typeface="+mn-ea"/>
                <a:ea typeface="+mn-ea"/>
              </a:rPr>
              <a:t> ------------------------ p.8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벤치마킹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시스템 구성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품질 측정 알고리즘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정보수집 기술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Technical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Economic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Operational Feasibility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DBA2F8-8516-42AA-BFA6-B11DA8793DBD}"/>
              </a:ext>
            </a:extLst>
          </p:cNvPr>
          <p:cNvSpPr txBox="1"/>
          <p:nvPr/>
        </p:nvSpPr>
        <p:spPr>
          <a:xfrm>
            <a:off x="7996643" y="3292481"/>
            <a:ext cx="382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8. Schedule</a:t>
            </a:r>
            <a:r>
              <a:rPr lang="en-US" altLang="ko-KR" dirty="0">
                <a:latin typeface="+mn-ea"/>
                <a:ea typeface="+mn-ea"/>
              </a:rPr>
              <a:t> ------------------ p.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 Feasibility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B7C9D-AA75-4041-AF68-655DE875244A}"/>
              </a:ext>
            </a:extLst>
          </p:cNvPr>
          <p:cNvSpPr txBox="1"/>
          <p:nvPr/>
        </p:nvSpPr>
        <p:spPr>
          <a:xfrm>
            <a:off x="7996643" y="4406318"/>
            <a:ext cx="3820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9. More…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Legal Feasibility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2B73C-9C9A-4FF8-8586-7D240FFD0E7A}"/>
              </a:ext>
            </a:extLst>
          </p:cNvPr>
          <p:cNvSpPr txBox="1"/>
          <p:nvPr/>
        </p:nvSpPr>
        <p:spPr>
          <a:xfrm>
            <a:off x="7996643" y="203835"/>
            <a:ext cx="382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6. Stakeholder</a:t>
            </a:r>
            <a:r>
              <a:rPr lang="en-US" altLang="ko-KR" dirty="0">
                <a:latin typeface="+mn-ea"/>
                <a:ea typeface="+mn-ea"/>
              </a:rPr>
              <a:t> -------------- p.15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Elicitation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Analysis1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Analysis2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UML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34985-A0E6-4772-96D3-21C63412DFE6}"/>
              </a:ext>
            </a:extLst>
          </p:cNvPr>
          <p:cNvSpPr txBox="1"/>
          <p:nvPr/>
        </p:nvSpPr>
        <p:spPr>
          <a:xfrm>
            <a:off x="7996644" y="1895177"/>
            <a:ext cx="38208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7. </a:t>
            </a:r>
            <a:r>
              <a:rPr lang="en-US" altLang="ko-KR" sz="2000" b="1" dirty="0">
                <a:latin typeface="+mn-ea"/>
                <a:ea typeface="+mn-ea"/>
              </a:rPr>
              <a:t>Software Prototyping</a:t>
            </a:r>
            <a:r>
              <a:rPr lang="en-US" altLang="ko-KR" dirty="0">
                <a:latin typeface="+mn-ea"/>
                <a:ea typeface="+mn-ea"/>
              </a:rPr>
              <a:t>--p.19</a:t>
            </a:r>
            <a:endParaRPr lang="en-US" altLang="ko-KR" sz="2200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Wireframe (web design)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Crawling Code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Database</a:t>
            </a:r>
          </a:p>
        </p:txBody>
      </p:sp>
    </p:spTree>
    <p:extLst>
      <p:ext uri="{BB962C8B-B14F-4D97-AF65-F5344CB8AC3E}">
        <p14:creationId xmlns:p14="http://schemas.microsoft.com/office/powerpoint/2010/main" val="386880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(home)</a:t>
            </a:r>
            <a:endParaRPr sz="20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A5F8A74-4705-4AB3-B8AE-713727BCA9E1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668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저널 사이트 연결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크롤링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및 </a:t>
            </a:r>
            <a:r>
              <a:rPr lang="ko-KR" altLang="en-US" sz="12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웹스크랩되는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학술지사이트의 링크를 제공한다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저작권 문의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논문의 저작권과 관련한 문의 및 요청사항을 접수하는 곳이다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학술지 등록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타 학술지 사이트 대신 해당 플랫폼에 논문을 직접 출간하기 위한 공간이다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 정보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연락처 등 회사의 정보 기재</a:t>
            </a: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C3B043-27CD-4FAA-BD67-9AFA4133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0" y="1103009"/>
            <a:ext cx="7956910" cy="521758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8249159-6F26-4D5E-B373-A9FBB207A66F}"/>
              </a:ext>
            </a:extLst>
          </p:cNvPr>
          <p:cNvSpPr/>
          <p:nvPr/>
        </p:nvSpPr>
        <p:spPr>
          <a:xfrm>
            <a:off x="2806535" y="117001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C6BAA0-E6D5-434D-8D69-605335C7D60C}"/>
              </a:ext>
            </a:extLst>
          </p:cNvPr>
          <p:cNvSpPr/>
          <p:nvPr/>
        </p:nvSpPr>
        <p:spPr>
          <a:xfrm>
            <a:off x="1021825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F62360B-962A-413A-B71E-659BF9815963}"/>
              </a:ext>
            </a:extLst>
          </p:cNvPr>
          <p:cNvSpPr/>
          <p:nvPr/>
        </p:nvSpPr>
        <p:spPr>
          <a:xfrm>
            <a:off x="5857476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96F98C-1CBB-4DF2-B8AA-6FCE39500F15}"/>
              </a:ext>
            </a:extLst>
          </p:cNvPr>
          <p:cNvSpPr/>
          <p:nvPr/>
        </p:nvSpPr>
        <p:spPr>
          <a:xfrm>
            <a:off x="295371" y="557499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41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BBA158-7E69-4A50-A52A-0762ED926B5B}"/>
              </a:ext>
            </a:extLst>
          </p:cNvPr>
          <p:cNvGrpSpPr/>
          <p:nvPr/>
        </p:nvGrpSpPr>
        <p:grpSpPr>
          <a:xfrm>
            <a:off x="390622" y="1124088"/>
            <a:ext cx="7690723" cy="5241787"/>
            <a:chOff x="390622" y="1124088"/>
            <a:chExt cx="7690723" cy="52417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DE449E-897A-40BE-B864-CBBB546F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622" y="1124088"/>
              <a:ext cx="7690723" cy="524178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C7B3642-C8A4-4689-B6A8-20BF3561CF60}"/>
                </a:ext>
              </a:extLst>
            </p:cNvPr>
            <p:cNvSpPr/>
            <p:nvPr/>
          </p:nvSpPr>
          <p:spPr>
            <a:xfrm>
              <a:off x="7381875" y="5238750"/>
              <a:ext cx="3238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(Journals)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F1F058-5F6A-42BA-9468-458E1BD62074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49"/>
            <a:ext cx="3168000" cy="46702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세부검색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더욱 상세한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겸색결과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도출을 위한 기능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원문유무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제공처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등재정보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주제 분류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발행연도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저자 등 선택할 수 있는 옵션을 갖추었다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수집 및 가공된 데이터를 가진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DB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에서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본 내용을 테이블 형태로 출력한다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제목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키워드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품질 수치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논문이 기재된 사이트의 링크 등을 확인할 수 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4F2946-FFF5-4749-B379-DE1A1D44C7D0}"/>
              </a:ext>
            </a:extLst>
          </p:cNvPr>
          <p:cNvSpPr/>
          <p:nvPr/>
        </p:nvSpPr>
        <p:spPr>
          <a:xfrm>
            <a:off x="638863" y="270516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4F0128C-E007-4E1B-B37F-E2D1C2467427}"/>
              </a:ext>
            </a:extLst>
          </p:cNvPr>
          <p:cNvSpPr/>
          <p:nvPr/>
        </p:nvSpPr>
        <p:spPr>
          <a:xfrm>
            <a:off x="4345563" y="270516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6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554F911-A35F-49BE-92E7-0AF732D4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58" y="1187776"/>
            <a:ext cx="7907741" cy="5179947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(Introduction)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C5489E-6FF0-4C92-88D3-D287C51BE398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사이트 소갠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SIS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개요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제작 중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및 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회사로 찾아오는 길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 소개 글 및 그림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API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를 활용한 지도 사용과 회사의 간단한 정보를 열람할 수 있는 공간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CD8A3B-519D-47F2-A419-2752C52D5334}"/>
              </a:ext>
            </a:extLst>
          </p:cNvPr>
          <p:cNvSpPr/>
          <p:nvPr/>
        </p:nvSpPr>
        <p:spPr>
          <a:xfrm>
            <a:off x="458036" y="214580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3130D-CBB2-49FB-8F22-B23FB48AD9AD}"/>
              </a:ext>
            </a:extLst>
          </p:cNvPr>
          <p:cNvSpPr/>
          <p:nvPr/>
        </p:nvSpPr>
        <p:spPr>
          <a:xfrm>
            <a:off x="3678600" y="214580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597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(login)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769C6DB-300C-499F-8F0A-0A0981BC14C8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PW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입력란이 존재한다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회원정보 일치 시 어플의 홈페이지로 이동시킨다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Join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개개인 서비스 확대를 위한 회원가입 버튼이다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ForgotPassword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비밀번호를 잊어버렸을 때 사용하는 버튼이다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FA440F-2EC3-4FD0-B19A-74198348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8" y="1187775"/>
            <a:ext cx="8627691" cy="514007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5541674" y="284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84FBFE-F4F3-426F-A798-3538A03D92B3}"/>
              </a:ext>
            </a:extLst>
          </p:cNvPr>
          <p:cNvSpPr/>
          <p:nvPr/>
        </p:nvSpPr>
        <p:spPr>
          <a:xfrm>
            <a:off x="5541674" y="392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18E852-93AB-4C9F-8B05-6BDF5C1137ED}"/>
              </a:ext>
            </a:extLst>
          </p:cNvPr>
          <p:cNvSpPr/>
          <p:nvPr/>
        </p:nvSpPr>
        <p:spPr>
          <a:xfrm>
            <a:off x="5809795" y="428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17490C-F8E0-4BFF-A5E9-F3601922C83C}"/>
              </a:ext>
            </a:extLst>
          </p:cNvPr>
          <p:cNvSpPr/>
          <p:nvPr/>
        </p:nvSpPr>
        <p:spPr>
          <a:xfrm>
            <a:off x="6866463" y="428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037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8EAA046-B1FF-4687-8238-B04BD1488EB1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영어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숫자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한글 전부 가능하다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NAME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회원이 사용할 닉네임이다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생년월일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회원의 생년월일 정보이다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최소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자리 이상의 비밀번호로 구성돼야 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 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모자이크 처리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확인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위에 비밀번호가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올바른지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확인하기 위한 입력란이다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 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모자이크 처리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특수한 경우 회원에게 정보를 전송할 때 사용될 이메일이다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12371-37D4-44D2-86A6-DDD96B311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5" r="10778"/>
          <a:stretch/>
        </p:blipFill>
        <p:spPr>
          <a:xfrm>
            <a:off x="193725" y="1126929"/>
            <a:ext cx="8521650" cy="525321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2209800" y="19420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92950B-552A-4712-A512-5E30A5EF0F74}"/>
              </a:ext>
            </a:extLst>
          </p:cNvPr>
          <p:cNvSpPr/>
          <p:nvPr/>
        </p:nvSpPr>
        <p:spPr>
          <a:xfrm>
            <a:off x="2191041" y="260862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89CAB0-9F4F-4ADE-8EDA-933998305778}"/>
              </a:ext>
            </a:extLst>
          </p:cNvPr>
          <p:cNvSpPr/>
          <p:nvPr/>
        </p:nvSpPr>
        <p:spPr>
          <a:xfrm>
            <a:off x="2191041" y="3275239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DD5148-C93A-4A8D-A93A-0E0A2FDD4A12}"/>
              </a:ext>
            </a:extLst>
          </p:cNvPr>
          <p:cNvSpPr/>
          <p:nvPr/>
        </p:nvSpPr>
        <p:spPr>
          <a:xfrm>
            <a:off x="2191041" y="380997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9FAF45-266D-4953-8A37-F1A0943EECB0}"/>
              </a:ext>
            </a:extLst>
          </p:cNvPr>
          <p:cNvSpPr/>
          <p:nvPr/>
        </p:nvSpPr>
        <p:spPr>
          <a:xfrm>
            <a:off x="2191041" y="439700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6363B14-FA73-439F-9E8E-662EC233F7DF}"/>
              </a:ext>
            </a:extLst>
          </p:cNvPr>
          <p:cNvSpPr/>
          <p:nvPr/>
        </p:nvSpPr>
        <p:spPr>
          <a:xfrm>
            <a:off x="2191041" y="509690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1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 Code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A8507FE-1292-4C56-8354-0D59A6F5F89D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9F08FF-D9EC-44D0-8BB7-9B7E7621F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78" y="1493017"/>
            <a:ext cx="8937590" cy="416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54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 Code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98419E-74A4-4C40-AC12-B69E95D34F00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F60729-3693-45A9-BC05-AFB482CE3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68"/>
          <a:stretch/>
        </p:blipFill>
        <p:spPr>
          <a:xfrm>
            <a:off x="1788809" y="1207098"/>
            <a:ext cx="3896269" cy="34015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E7DA05-BBD4-4DE9-A7D4-76691D80C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13"/>
          <a:stretch/>
        </p:blipFill>
        <p:spPr>
          <a:xfrm>
            <a:off x="6388231" y="1207098"/>
            <a:ext cx="3896269" cy="34015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7C6709-3323-480B-9CC7-C74D02AF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954" y="4983066"/>
            <a:ext cx="6554115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0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 Code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6E4A88-4C01-4AF5-A739-F32D683CF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986" y="1477609"/>
            <a:ext cx="4980065" cy="36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1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4021D61-5BCC-4C2E-A9C0-5B153698C30C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950B39-0F04-46E8-B4E3-0544D13A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90" y="1111109"/>
            <a:ext cx="6896820" cy="524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21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8.Schedule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A045F06-68F4-4673-9847-C1B1F4E378D2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/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956AEA71-E4FE-4CC4-A135-A7C365377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944539"/>
              </p:ext>
            </p:extLst>
          </p:nvPr>
        </p:nvGraphicFramePr>
        <p:xfrm>
          <a:off x="1840710" y="1380787"/>
          <a:ext cx="8510580" cy="4545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372">
                  <a:extLst>
                    <a:ext uri="{9D8B030D-6E8A-4147-A177-3AD203B41FA5}">
                      <a16:colId xmlns:a16="http://schemas.microsoft.com/office/drawing/2014/main" val="149616073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707725428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72362216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69738473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88132733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1967755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09854804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45942160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79721036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42033855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5762698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03044750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47446122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38660012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1544617519"/>
                    </a:ext>
                  </a:extLst>
                </a:gridCol>
              </a:tblGrid>
              <a:tr h="562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07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08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09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98637"/>
                  </a:ext>
                </a:extLst>
              </a:tr>
              <a:tr h="39832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16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5F16FD-6252-42B6-B923-53444B33BD77}"/>
              </a:ext>
            </a:extLst>
          </p:cNvPr>
          <p:cNvGrpSpPr/>
          <p:nvPr/>
        </p:nvGrpSpPr>
        <p:grpSpPr>
          <a:xfrm>
            <a:off x="1840711" y="2021984"/>
            <a:ext cx="2259064" cy="527360"/>
            <a:chOff x="271018" y="2310432"/>
            <a:chExt cx="1627915" cy="5273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7D340D-0227-4C15-9889-FB8045A131A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9EF27E-F187-490B-8840-8D5AD2E96CCD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726103-E0AB-42DA-AE23-AEB2FB2724BD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계획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AEA6A2-7057-4CE5-AADC-BBC9766EDA99}"/>
              </a:ext>
            </a:extLst>
          </p:cNvPr>
          <p:cNvGrpSpPr/>
          <p:nvPr/>
        </p:nvGrpSpPr>
        <p:grpSpPr>
          <a:xfrm>
            <a:off x="3553051" y="2673220"/>
            <a:ext cx="1114212" cy="527360"/>
            <a:chOff x="271018" y="2310432"/>
            <a:chExt cx="1627915" cy="5273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D73551A-D876-4334-9541-52ABB9B175AB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30D9151-DB04-44BC-BD04-FB8E1788A354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B6AA30-47C0-407B-A054-F737132BE5FC}"/>
                </a:ext>
              </a:extLst>
            </p:cNvPr>
            <p:cNvSpPr/>
            <p:nvPr/>
          </p:nvSpPr>
          <p:spPr>
            <a:xfrm>
              <a:off x="271018" y="2310432"/>
              <a:ext cx="331973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분석</a:t>
              </a:r>
              <a:endParaRPr lang="en-US" altLang="ko-KR" sz="1100" b="1" dirty="0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9490DA0-E2B2-4490-9A18-82B3B2308DA3}"/>
              </a:ext>
            </a:extLst>
          </p:cNvPr>
          <p:cNvGrpSpPr/>
          <p:nvPr/>
        </p:nvGrpSpPr>
        <p:grpSpPr>
          <a:xfrm>
            <a:off x="4118622" y="3280927"/>
            <a:ext cx="1114213" cy="527360"/>
            <a:chOff x="271018" y="2310432"/>
            <a:chExt cx="1627915" cy="5273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716F74-5449-41BF-B407-153FEDB28893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153CA6-2126-465D-BE43-AC59DAA7CE83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5D15096-A313-4146-8F25-AD45C8671A41}"/>
                </a:ext>
              </a:extLst>
            </p:cNvPr>
            <p:cNvSpPr/>
            <p:nvPr/>
          </p:nvSpPr>
          <p:spPr>
            <a:xfrm>
              <a:off x="271018" y="2310432"/>
              <a:ext cx="443779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설계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E540DA-6330-40D5-8142-BA86A03BCBB5}"/>
              </a:ext>
            </a:extLst>
          </p:cNvPr>
          <p:cNvGrpSpPr/>
          <p:nvPr/>
        </p:nvGrpSpPr>
        <p:grpSpPr>
          <a:xfrm>
            <a:off x="5246442" y="3837025"/>
            <a:ext cx="3378988" cy="527360"/>
            <a:chOff x="271018" y="2310432"/>
            <a:chExt cx="1627915" cy="52736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ACD267-1221-4193-91B4-BF8358B91660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ECE597-5067-440A-BFA6-27A4ADDBA1C8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9FBD586-B304-4581-B402-F97415747B1B}"/>
                </a:ext>
              </a:extLst>
            </p:cNvPr>
            <p:cNvSpPr/>
            <p:nvPr/>
          </p:nvSpPr>
          <p:spPr>
            <a:xfrm>
              <a:off x="271018" y="2310432"/>
              <a:ext cx="451171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구현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FB1B24-E281-4916-876D-7AEC569C9205}"/>
              </a:ext>
            </a:extLst>
          </p:cNvPr>
          <p:cNvGrpSpPr/>
          <p:nvPr/>
        </p:nvGrpSpPr>
        <p:grpSpPr>
          <a:xfrm>
            <a:off x="8671997" y="4423928"/>
            <a:ext cx="1134534" cy="527360"/>
            <a:chOff x="271018" y="2310432"/>
            <a:chExt cx="1627915" cy="5273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1F9BA56-091F-4843-94E0-812A2B63DADD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9E3FCCA-852E-4B4A-BDD7-E2FF34ECF591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8428EE4-6436-49E4-89CC-3E20D03F7AE0}"/>
                </a:ext>
              </a:extLst>
            </p:cNvPr>
            <p:cNvSpPr/>
            <p:nvPr/>
          </p:nvSpPr>
          <p:spPr>
            <a:xfrm>
              <a:off x="271018" y="2310432"/>
              <a:ext cx="67922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시험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8C223D-7AF9-47EF-85CD-0D6A5AF9C6D4}"/>
              </a:ext>
            </a:extLst>
          </p:cNvPr>
          <p:cNvGrpSpPr/>
          <p:nvPr/>
        </p:nvGrpSpPr>
        <p:grpSpPr>
          <a:xfrm>
            <a:off x="9793832" y="5059604"/>
            <a:ext cx="550332" cy="527360"/>
            <a:chOff x="271018" y="2310432"/>
            <a:chExt cx="1627915" cy="52736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858914-E152-47F0-B3D7-CA2E8A1D18D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B67383-D59C-4E02-8430-A2E8457BCE1A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0B3B6D3-A6CF-4C00-9F3A-2B1AFB817ECA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완료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0" name="TextBox 62">
            <a:extLst>
              <a:ext uri="{FF2B5EF4-FFF2-40B4-BE49-F238E27FC236}">
                <a16:creationId xmlns:a16="http://schemas.microsoft.com/office/drawing/2014/main" id="{4BB93503-7FE4-4C16-AF56-E2E80A0D8F49}"/>
              </a:ext>
            </a:extLst>
          </p:cNvPr>
          <p:cNvSpPr txBox="1"/>
          <p:nvPr/>
        </p:nvSpPr>
        <p:spPr>
          <a:xfrm>
            <a:off x="3602785" y="250964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09.21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TextBox 63">
            <a:extLst>
              <a:ext uri="{FF2B5EF4-FFF2-40B4-BE49-F238E27FC236}">
                <a16:creationId xmlns:a16="http://schemas.microsoft.com/office/drawing/2014/main" id="{58AB33C6-9D3D-41EA-B775-237C391BC0D9}"/>
              </a:ext>
            </a:extLst>
          </p:cNvPr>
          <p:cNvSpPr txBox="1"/>
          <p:nvPr/>
        </p:nvSpPr>
        <p:spPr>
          <a:xfrm>
            <a:off x="4150208" y="3139150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2" name="TextBox 64">
            <a:extLst>
              <a:ext uri="{FF2B5EF4-FFF2-40B4-BE49-F238E27FC236}">
                <a16:creationId xmlns:a16="http://schemas.microsoft.com/office/drawing/2014/main" id="{7920419C-3E4E-42D3-AE3C-920A38F1649C}"/>
              </a:ext>
            </a:extLst>
          </p:cNvPr>
          <p:cNvSpPr txBox="1"/>
          <p:nvPr/>
        </p:nvSpPr>
        <p:spPr>
          <a:xfrm>
            <a:off x="4699598" y="376270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10. 11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3" name="TextBox 65">
            <a:extLst>
              <a:ext uri="{FF2B5EF4-FFF2-40B4-BE49-F238E27FC236}">
                <a16:creationId xmlns:a16="http://schemas.microsoft.com/office/drawing/2014/main" id="{424959E8-1C3C-48C3-8203-66989333C9B5}"/>
              </a:ext>
            </a:extLst>
          </p:cNvPr>
          <p:cNvSpPr txBox="1"/>
          <p:nvPr/>
        </p:nvSpPr>
        <p:spPr>
          <a:xfrm>
            <a:off x="8090806" y="434060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19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TextBox 66">
            <a:extLst>
              <a:ext uri="{FF2B5EF4-FFF2-40B4-BE49-F238E27FC236}">
                <a16:creationId xmlns:a16="http://schemas.microsoft.com/office/drawing/2014/main" id="{7FC4BE7F-08FB-461D-8137-619562040A62}"/>
              </a:ext>
            </a:extLst>
          </p:cNvPr>
          <p:cNvSpPr txBox="1"/>
          <p:nvPr/>
        </p:nvSpPr>
        <p:spPr>
          <a:xfrm>
            <a:off x="9286372" y="4966344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5" name="TextBox 67">
            <a:extLst>
              <a:ext uri="{FF2B5EF4-FFF2-40B4-BE49-F238E27FC236}">
                <a16:creationId xmlns:a16="http://schemas.microsoft.com/office/drawing/2014/main" id="{B1B6C6B9-E1A7-42B6-BD28-73694F29E8CB}"/>
              </a:ext>
            </a:extLst>
          </p:cNvPr>
          <p:cNvSpPr txBox="1"/>
          <p:nvPr/>
        </p:nvSpPr>
        <p:spPr>
          <a:xfrm>
            <a:off x="9858221" y="553383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12 06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671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1.Feasibility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Study(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타당성 조사 테스트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 –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: what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~ schedule)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A5B06FF-1839-4166-978A-AB0A4A01BD48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EA6F7D-2E1A-4DF4-9A5F-1CE626760A64}"/>
              </a:ext>
            </a:extLst>
          </p:cNvPr>
          <p:cNvGrpSpPr/>
          <p:nvPr/>
        </p:nvGrpSpPr>
        <p:grpSpPr>
          <a:xfrm>
            <a:off x="241300" y="1349500"/>
            <a:ext cx="5943601" cy="4637617"/>
            <a:chOff x="5748867" y="1496761"/>
            <a:chExt cx="5943601" cy="4437339"/>
          </a:xfrm>
        </p:grpSpPr>
        <p:pic>
          <p:nvPicPr>
            <p:cNvPr id="1033" name="Picture 9" descr="Feasibility Analysis Matrix PowerPoint Template | SketchBubble">
              <a:extLst>
                <a:ext uri="{FF2B5EF4-FFF2-40B4-BE49-F238E27FC236}">
                  <a16:creationId xmlns:a16="http://schemas.microsoft.com/office/drawing/2014/main" id="{860B75B3-D54B-494F-8B1E-E09269259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0" t="13584" r="6544" b="6658"/>
            <a:stretch/>
          </p:blipFill>
          <p:spPr bwMode="auto">
            <a:xfrm>
              <a:off x="5748868" y="1831733"/>
              <a:ext cx="5943600" cy="410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A8A99-9C09-43AF-91B3-B25C3B72C8C2}"/>
                </a:ext>
              </a:extLst>
            </p:cNvPr>
            <p:cNvSpPr txBox="1"/>
            <p:nvPr/>
          </p:nvSpPr>
          <p:spPr>
            <a:xfrm>
              <a:off x="5748867" y="1496761"/>
              <a:ext cx="5943601" cy="33855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600" b="1" dirty="0"/>
                <a:t>FEASIBILTY ANALYSIS MATRIX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B479DD4-3A4E-4F1A-8961-3867B6C6CA0E}"/>
              </a:ext>
            </a:extLst>
          </p:cNvPr>
          <p:cNvSpPr txBox="1"/>
          <p:nvPr/>
        </p:nvSpPr>
        <p:spPr>
          <a:xfrm>
            <a:off x="6383866" y="1837204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운영적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솔루션이 시스템 요구 사항을 얼마나 잘 충족하는지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A222B3-2489-4218-B103-0F29E2849D70}"/>
              </a:ext>
            </a:extLst>
          </p:cNvPr>
          <p:cNvSpPr txBox="1"/>
          <p:nvPr/>
        </p:nvSpPr>
        <p:spPr>
          <a:xfrm>
            <a:off x="6383866" y="251022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문화적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조직 환경에서 솔루션이 얼마나 잘 수용되는지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43265-951B-4DA0-AC6A-8170027DE70D}"/>
              </a:ext>
            </a:extLst>
          </p:cNvPr>
          <p:cNvSpPr txBox="1"/>
          <p:nvPr/>
        </p:nvSpPr>
        <p:spPr>
          <a:xfrm>
            <a:off x="6383866" y="3183238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C8C4BD-05BC-49EF-B74F-5883C9492F69}"/>
              </a:ext>
            </a:extLst>
          </p:cNvPr>
          <p:cNvSpPr txBox="1"/>
          <p:nvPr/>
        </p:nvSpPr>
        <p:spPr>
          <a:xfrm>
            <a:off x="6383866" y="3856255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일정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일정이 얼마나 합리적인지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B4DC69-FDC0-4CE6-A115-0BC2F6617DB2}"/>
              </a:ext>
            </a:extLst>
          </p:cNvPr>
          <p:cNvSpPr txBox="1"/>
          <p:nvPr/>
        </p:nvSpPr>
        <p:spPr>
          <a:xfrm>
            <a:off x="6383866" y="452927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경제적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또는 솔루션의 비용 효율성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70BD8A-A845-462C-B071-EE614729284F}"/>
              </a:ext>
            </a:extLst>
          </p:cNvPr>
          <p:cNvSpPr txBox="1"/>
          <p:nvPr/>
        </p:nvSpPr>
        <p:spPr>
          <a:xfrm>
            <a:off x="6383866" y="1379631"/>
            <a:ext cx="5545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타당성 조사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(Feasibility Study)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를 위한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6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가지 분석 테스트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31851C-0373-49B9-B401-262526EE5941}"/>
              </a:ext>
            </a:extLst>
          </p:cNvPr>
          <p:cNvSpPr txBox="1"/>
          <p:nvPr/>
        </p:nvSpPr>
        <p:spPr>
          <a:xfrm>
            <a:off x="6383866" y="5202287"/>
            <a:ext cx="55456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법률적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기존의 법적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계약적 의무내에서 솔루션을 얼마나 잘 구현할 수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500" dirty="0">
                <a:solidFill>
                  <a:srgbClr val="202124"/>
                </a:solidFill>
                <a:latin typeface="+mn-ea"/>
                <a:ea typeface="+mn-ea"/>
              </a:rPr>
              <a:t>있는지 측정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134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Schedule Feasibility </a:t>
            </a:r>
            <a:r>
              <a:rPr lang="en-US" altLang="ko-KR" sz="28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(schedule)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265B058-9A3E-42E2-AA17-1A6CC29E803A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E08F1F-EF40-4911-A8FF-A18F7CF9B382}"/>
              </a:ext>
            </a:extLst>
          </p:cNvPr>
          <p:cNvGrpSpPr/>
          <p:nvPr/>
        </p:nvGrpSpPr>
        <p:grpSpPr>
          <a:xfrm>
            <a:off x="186268" y="1089322"/>
            <a:ext cx="5342466" cy="5128683"/>
            <a:chOff x="8467" y="950977"/>
            <a:chExt cx="6214533" cy="56980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00428-0D6F-4976-8D3B-5C7F8A57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7" y="950977"/>
              <a:ext cx="6214533" cy="34670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C588A9-8923-4207-8C62-D27B9B3D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7" y="4511786"/>
              <a:ext cx="6214533" cy="213719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2D1322-A0E8-4961-BDD0-D95A803F4C21}"/>
              </a:ext>
            </a:extLst>
          </p:cNvPr>
          <p:cNvSpPr txBox="1"/>
          <p:nvPr/>
        </p:nvSpPr>
        <p:spPr>
          <a:xfrm>
            <a:off x="5833532" y="3816488"/>
            <a:ext cx="5867399" cy="21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이전에 실시한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BOWAK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프로젝트의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WBS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와 일정표이다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과거 프로젝트보다 구현 예정인 프로젝트의 규모가 비슷하고 구현 애플리케이션의  </a:t>
            </a:r>
            <a:r>
              <a:rPr lang="ko-KR" altLang="en-US" sz="1800" b="1" i="1" u="sng" dirty="0">
                <a:solidFill>
                  <a:srgbClr val="0B2227"/>
                </a:solidFill>
                <a:latin typeface="+mn-ea"/>
                <a:ea typeface="+mn-ea"/>
              </a:rPr>
              <a:t>계획기간이 짧고 구현기간이 길어진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덕분에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16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주차에 걸친 개발 과정이 합리적이라고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DA3126-075B-40F3-9877-E490AA31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4" y="1103708"/>
            <a:ext cx="6299198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9.Legal Feasibility (more…)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60CC31F-FE8A-4AC5-8F9F-7EF8E03609B8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3A9118-D751-4710-81D0-CD012EA74CF1}"/>
              </a:ext>
            </a:extLst>
          </p:cNvPr>
          <p:cNvSpPr txBox="1"/>
          <p:nvPr/>
        </p:nvSpPr>
        <p:spPr>
          <a:xfrm>
            <a:off x="1139822" y="3627693"/>
            <a:ext cx="10036177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모든 논문의 내용은 영리적이든 </a:t>
            </a:r>
            <a:r>
              <a:rPr kumimoji="0" lang="ko-KR" altLang="en-US" sz="16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비영리적이든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 퍼가게 되면 저작권 침해로 법적 처벌이 될 수 있다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때문에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‘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오픈 액세스 가능한 논문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’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들의 저작권은 모두 학자들과 협의하여 결정되어야 하는 문제가 존재한다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 </a:t>
            </a:r>
            <a:endParaRPr lang="en-US" altLang="ko-KR" sz="1600" b="1" dirty="0">
              <a:solidFill>
                <a:srgbClr val="202124"/>
              </a:solidFill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실제 출시를 위해서는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Copyright Clearance Center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와 같은 각 논문 별로 저작권 허락 구할 수 있는 방안을 모색해야 되고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이에 </a:t>
            </a:r>
            <a:r>
              <a:rPr kumimoji="0" lang="ko-KR" altLang="en-US" sz="16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기존의 법적</a:t>
            </a:r>
            <a:r>
              <a:rPr kumimoji="0" lang="en-US" altLang="ko-KR" sz="16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en-US" sz="16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계약적 의무내에서 아직 솔루션이 적절히 </a:t>
            </a:r>
            <a:r>
              <a:rPr kumimoji="0" lang="ko-KR" altLang="en-US" sz="16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이루어지지 않았다고 판단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된다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FDDF10-704A-41B4-8CED-B3CF527F2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44"/>
          <a:stretch/>
        </p:blipFill>
        <p:spPr>
          <a:xfrm>
            <a:off x="1139823" y="2111824"/>
            <a:ext cx="9893302" cy="998106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</p:spTree>
    <p:extLst>
      <p:ext uri="{BB962C8B-B14F-4D97-AF65-F5344CB8AC3E}">
        <p14:creationId xmlns:p14="http://schemas.microsoft.com/office/powerpoint/2010/main" val="11690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PROBLEM (문제정의)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451115" y="3185495"/>
            <a:ext cx="643292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&lt;문제정의&gt;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논문 작성이 필요한 대학원과 연구원 뿐 아니라 일반 대학에서도 학생들의 학업에 대한 질을 높이기 위해 높은 구독료를 내면서 많은 학술지 사이트와 계약 중이다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  <a:endParaRPr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B9D0C77-47C2-430F-BCC5-A9309D92A0EC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BB56CD-E716-4434-9964-4D1A27C7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2989448"/>
            <a:ext cx="4953771" cy="336690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DDA2381-5145-4122-9C20-3FD6FD268869}"/>
              </a:ext>
            </a:extLst>
          </p:cNvPr>
          <p:cNvGrpSpPr/>
          <p:nvPr/>
        </p:nvGrpSpPr>
        <p:grpSpPr>
          <a:xfrm>
            <a:off x="135465" y="1058841"/>
            <a:ext cx="6593102" cy="1866398"/>
            <a:chOff x="347130" y="4623674"/>
            <a:chExt cx="7078137" cy="17919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8C0F8-33A0-4309-9501-D401C64638E8}"/>
                </a:ext>
              </a:extLst>
            </p:cNvPr>
            <p:cNvSpPr/>
            <p:nvPr/>
          </p:nvSpPr>
          <p:spPr>
            <a:xfrm>
              <a:off x="347130" y="4623674"/>
              <a:ext cx="7078137" cy="1791946"/>
            </a:xfrm>
            <a:prstGeom prst="rect">
              <a:avLst/>
            </a:prstGeom>
            <a:noFill/>
            <a:ln w="19050"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D294575-FDEF-46BA-BBC1-BADA6D87F736}"/>
                </a:ext>
              </a:extLst>
            </p:cNvPr>
            <p:cNvGrpSpPr/>
            <p:nvPr/>
          </p:nvGrpSpPr>
          <p:grpSpPr>
            <a:xfrm>
              <a:off x="397932" y="4682942"/>
              <a:ext cx="6967380" cy="1658250"/>
              <a:chOff x="327680" y="4400494"/>
              <a:chExt cx="6967380" cy="165825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13C0143-3370-4E8D-A478-54A3EFF21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0" y="4400494"/>
                <a:ext cx="3109790" cy="69845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D35DA34-A288-4C76-AD19-CE3FE303A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313" y="5068006"/>
                <a:ext cx="6963747" cy="990738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1640E693-CB67-4DC4-9708-E441D7C31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933" y="5482266"/>
                <a:ext cx="219812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C989658-3B1E-4701-BED6-22CFA850F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313" y="5727799"/>
                <a:ext cx="637428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2B12275-DADB-4D9F-91A2-D0323E5DE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544" y="1091994"/>
            <a:ext cx="5184755" cy="1826697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6FBE33-605B-49F6-BDD9-376270E85A33}"/>
              </a:ext>
            </a:extLst>
          </p:cNvPr>
          <p:cNvSpPr txBox="1"/>
          <p:nvPr/>
        </p:nvSpPr>
        <p:spPr>
          <a:xfrm>
            <a:off x="5457955" y="5082236"/>
            <a:ext cx="63052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국책연구기관 한국교육학술정보원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(KERIS)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'2019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년 대학도서관 통계 분석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따르면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전자저널 구입 비용은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1148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억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2100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만원으로 전체 자료구입비의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50.4%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를 차지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했다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911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WHY (문제분석)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300231" y="3709856"/>
            <a:ext cx="6266457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&lt;문제분석&gt;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대학교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연구원에서 많은 구독료를 지불하고 구독소장도서를 늘렸지만 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정작 재학생 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인당 대출 책 수는 감소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있습니다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대출 수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도서자료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~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전자자료 등 포함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때문에 효과적인 학술저널 구독을 위한 새로운 서비스를 제공하는 플랫폼이 필요할 것입니다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FF9579-E3DC-42D0-82A8-51ED9057EC1A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AE5FE0-B7D7-4B35-BC4B-D7BC1B303304}"/>
              </a:ext>
            </a:extLst>
          </p:cNvPr>
          <p:cNvGrpSpPr/>
          <p:nvPr/>
        </p:nvGrpSpPr>
        <p:grpSpPr>
          <a:xfrm>
            <a:off x="754667" y="3737521"/>
            <a:ext cx="4390526" cy="2642818"/>
            <a:chOff x="466290" y="1234070"/>
            <a:chExt cx="6230219" cy="491558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BED2C76-A1C0-4BF7-876D-806BB4A6A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90" y="4596864"/>
              <a:ext cx="6230219" cy="1552792"/>
            </a:xfrm>
            <a:prstGeom prst="rect">
              <a:avLst/>
            </a:prstGeom>
            <a:ln w="12700">
              <a:solidFill>
                <a:srgbClr val="5A9BD5"/>
              </a:solidFill>
            </a:ln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1E340FB-47CF-4A6E-B0F7-40A78CAA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90" y="1234070"/>
              <a:ext cx="6230219" cy="3362794"/>
            </a:xfrm>
            <a:prstGeom prst="rect">
              <a:avLst/>
            </a:prstGeom>
            <a:ln w="12700">
              <a:solidFill>
                <a:srgbClr val="5A9BD5"/>
              </a:solidFill>
            </a:ln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F5E0FAE-0571-4812-BB39-612535CE6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7" y="1072582"/>
            <a:ext cx="5866537" cy="2576259"/>
          </a:xfrm>
          <a:prstGeom prst="rect">
            <a:avLst/>
          </a:prstGeom>
          <a:ln w="12700">
            <a:solidFill>
              <a:srgbClr val="5A9BD5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506FCF-D50F-47F6-BF87-9FAF41933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484" y="1072582"/>
            <a:ext cx="4390526" cy="2566757"/>
          </a:xfrm>
          <a:prstGeom prst="rect">
            <a:avLst/>
          </a:prstGeom>
          <a:ln w="12700">
            <a:solidFill>
              <a:srgbClr val="5A9BD5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C4A039-E512-46AB-AD33-A507FE358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911" y="1087264"/>
            <a:ext cx="2120992" cy="4518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42F589-282E-49A1-8A85-B6E477EDB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643" y="1087265"/>
            <a:ext cx="1713624" cy="365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4.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WHAT (문제정의)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011282" y="3030906"/>
            <a:ext cx="46800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세부문제사항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개선사항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)</a:t>
            </a:r>
            <a:endParaRPr sz="1600" b="1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논문의 품질을 측정하기 번거로운 점</a:t>
            </a:r>
            <a:endParaRPr lang="ko-KR" altLang="en-US"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저자의 </a:t>
            </a:r>
            <a:r>
              <a:rPr lang="ko-KR" altLang="en-US" sz="1600" dirty="0">
                <a:latin typeface="+mn-ea"/>
                <a:ea typeface="+mn-ea"/>
              </a:rPr>
              <a:t>이력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을 알기 어려운 점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인터페이스가 달라 가독성이 떨어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지는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초기 사이트 조작에 익숙하지 않으면 모든 정보를 완전히 활용하기 힘들다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한눈에 논문을 살펴보기 </a:t>
            </a:r>
            <a:r>
              <a:rPr lang="ko-KR" altLang="en-US" sz="1600" dirty="0">
                <a:latin typeface="+mn-ea"/>
                <a:ea typeface="+mn-ea"/>
              </a:rPr>
              <a:t>어려운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최신논문정보를 매번 갱신, 조사하기 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든 점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재검색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어렵다는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3448" y="1237206"/>
            <a:ext cx="3483244" cy="1961934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423EA4-28F3-4747-B707-224D0BDBF982}"/>
              </a:ext>
            </a:extLst>
          </p:cNvPr>
          <p:cNvGrpSpPr/>
          <p:nvPr/>
        </p:nvGrpSpPr>
        <p:grpSpPr>
          <a:xfrm>
            <a:off x="171673" y="1237206"/>
            <a:ext cx="3006406" cy="2145208"/>
            <a:chOff x="171673" y="1237206"/>
            <a:chExt cx="3006406" cy="2145208"/>
          </a:xfrm>
        </p:grpSpPr>
        <p:pic>
          <p:nvPicPr>
            <p:cNvPr id="118" name="Google Shape;11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1673" y="1237206"/>
              <a:ext cx="2904810" cy="214520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9" name="Google Shape;119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03325" y="1253418"/>
              <a:ext cx="1074754" cy="5332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78A3AA-D89B-409C-9028-26CAAC9A768A}"/>
              </a:ext>
            </a:extLst>
          </p:cNvPr>
          <p:cNvGrpSpPr/>
          <p:nvPr/>
        </p:nvGrpSpPr>
        <p:grpSpPr>
          <a:xfrm>
            <a:off x="171673" y="3588432"/>
            <a:ext cx="2658642" cy="2641940"/>
            <a:chOff x="171673" y="3588432"/>
            <a:chExt cx="2658642" cy="2641940"/>
          </a:xfrm>
        </p:grpSpPr>
        <p:pic>
          <p:nvPicPr>
            <p:cNvPr id="120" name="Google Shape;120;p3"/>
            <p:cNvPicPr preferRelativeResize="0"/>
            <p:nvPr/>
          </p:nvPicPr>
          <p:blipFill rotWithShape="1">
            <a:blip r:embed="rId6">
              <a:alphaModFix/>
            </a:blip>
            <a:srcRect b="15060"/>
            <a:stretch/>
          </p:blipFill>
          <p:spPr>
            <a:xfrm>
              <a:off x="171673" y="3764894"/>
              <a:ext cx="2658642" cy="24654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1" name="Google Shape;121;p3"/>
            <p:cNvPicPr preferRelativeResize="0"/>
            <p:nvPr/>
          </p:nvPicPr>
          <p:blipFill rotWithShape="1">
            <a:blip r:embed="rId7">
              <a:alphaModFix/>
            </a:blip>
            <a:srcRect t="21150"/>
            <a:stretch/>
          </p:blipFill>
          <p:spPr>
            <a:xfrm>
              <a:off x="1340550" y="3588432"/>
              <a:ext cx="1300152" cy="295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E6356D-E8A7-4CCB-9C47-596ED37BEBD4}"/>
              </a:ext>
            </a:extLst>
          </p:cNvPr>
          <p:cNvGrpSpPr/>
          <p:nvPr/>
        </p:nvGrpSpPr>
        <p:grpSpPr>
          <a:xfrm>
            <a:off x="3139082" y="3924913"/>
            <a:ext cx="3673100" cy="2305165"/>
            <a:chOff x="3139082" y="3924913"/>
            <a:chExt cx="3673100" cy="2305165"/>
          </a:xfrm>
        </p:grpSpPr>
        <p:pic>
          <p:nvPicPr>
            <p:cNvPr id="122" name="Google Shape;122;p3"/>
            <p:cNvPicPr preferRelativeResize="0"/>
            <p:nvPr/>
          </p:nvPicPr>
          <p:blipFill rotWithShape="1">
            <a:blip r:embed="rId8">
              <a:alphaModFix/>
            </a:blip>
            <a:srcRect b="12008"/>
            <a:stretch/>
          </p:blipFill>
          <p:spPr>
            <a:xfrm>
              <a:off x="3139082" y="3924913"/>
              <a:ext cx="3567610" cy="2305165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3" name="Google Shape;123;p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54759" y="4072978"/>
              <a:ext cx="1057423" cy="3429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Google Shape;125;p3"/>
          <p:cNvCxnSpPr/>
          <p:nvPr/>
        </p:nvCxnSpPr>
        <p:spPr>
          <a:xfrm rot="10800000">
            <a:off x="7033407" y="2922053"/>
            <a:ext cx="4680000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3077F2-B132-4BB7-989E-773CCE100504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6955253" y="1166583"/>
            <a:ext cx="51366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옆</a:t>
            </a:r>
            <a:r>
              <a:rPr lang="ko-KR" altLang="en-US" sz="1600" dirty="0">
                <a:latin typeface="+mn-ea"/>
                <a:ea typeface="+mn-ea"/>
              </a:rPr>
              <a:t> 사진처럼 학술지 사이트별 인기논문목록 조차 제공되는 논문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서비스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이 천차만별이다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r>
              <a:rPr lang="ko-KR" altLang="en-US" sz="1600" dirty="0">
                <a:latin typeface="+mn-ea"/>
                <a:ea typeface="+mn-ea"/>
              </a:rPr>
              <a:t>때문에 학술지 사이트별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집중된 분야</a:t>
            </a:r>
            <a:r>
              <a:rPr lang="ko-KR" altLang="en-US" sz="1600" dirty="0">
                <a:latin typeface="+mn-ea"/>
                <a:ea typeface="+mn-ea"/>
              </a:rPr>
              <a:t>와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논문 품질</a:t>
            </a:r>
            <a:r>
              <a:rPr lang="ko-KR" altLang="en-US" sz="1600" dirty="0">
                <a:latin typeface="+mn-ea"/>
                <a:ea typeface="+mn-ea"/>
              </a:rPr>
              <a:t>에 대한 정보를 </a:t>
            </a:r>
            <a:r>
              <a:rPr lang="ko-KR" altLang="en-US" sz="1600" u="sng" dirty="0">
                <a:latin typeface="+mn-ea"/>
                <a:ea typeface="+mn-ea"/>
              </a:rPr>
              <a:t>수집</a:t>
            </a:r>
            <a:r>
              <a:rPr lang="ko-KR" altLang="en-US" sz="1600" dirty="0">
                <a:latin typeface="+mn-ea"/>
                <a:ea typeface="+mn-ea"/>
              </a:rPr>
              <a:t>하고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가공된 정보를 통해 사용자가 원하는 논문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인기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토픽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으로 데이터를 정렬하고 학술저널 사이트를 찾아 구독할 수 있도록 한다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Cultural Feasibility (what)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19BB668-149D-4E2B-B644-F2076F3B3C6C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1235455" y="3640981"/>
            <a:ext cx="444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학위논문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단행본</a:t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해외 학술지 등 검색 및 링크 제공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71D69-5856-479F-B189-CEC2D5968F84}"/>
              </a:ext>
            </a:extLst>
          </p:cNvPr>
          <p:cNvSpPr txBox="1"/>
          <p:nvPr/>
        </p:nvSpPr>
        <p:spPr>
          <a:xfrm>
            <a:off x="6581361" y="3640981"/>
            <a:ext cx="421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</a:t>
            </a:r>
            <a:r>
              <a:rPr lang="ko-KR" altLang="en-US" sz="1800" dirty="0" err="1">
                <a:latin typeface="+mn-ea"/>
                <a:ea typeface="+mn-ea"/>
              </a:rPr>
              <a:t>오픈액세스</a:t>
            </a:r>
            <a:r>
              <a:rPr lang="ko-KR" altLang="en-US" sz="1800" dirty="0">
                <a:latin typeface="+mn-ea"/>
                <a:ea typeface="+mn-ea"/>
              </a:rPr>
              <a:t> 학술 활동을 지원하며</a:t>
            </a:r>
            <a:r>
              <a:rPr lang="en-US" altLang="ko-KR" sz="1800" dirty="0">
                <a:latin typeface="+mn-ea"/>
                <a:ea typeface="+mn-ea"/>
              </a:rPr>
              <a:t>, 30,670,801</a:t>
            </a:r>
            <a:r>
              <a:rPr lang="ko-KR" altLang="en-US" sz="1800" dirty="0">
                <a:latin typeface="+mn-ea"/>
                <a:ea typeface="+mn-ea"/>
              </a:rPr>
              <a:t>개의 논문을 공유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EC5A55-37A1-4CD4-8A04-393A25B88386}"/>
              </a:ext>
            </a:extLst>
          </p:cNvPr>
          <p:cNvSpPr txBox="1"/>
          <p:nvPr/>
        </p:nvSpPr>
        <p:spPr>
          <a:xfrm>
            <a:off x="1079355" y="4638446"/>
            <a:ext cx="1003328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이미 </a:t>
            </a:r>
            <a:r>
              <a:rPr lang="en-US" altLang="ko-KR" sz="1800" b="1" dirty="0">
                <a:latin typeface="+mn-ea"/>
                <a:ea typeface="+mn-ea"/>
              </a:rPr>
              <a:t>RISS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en-US" altLang="ko-KR" sz="1800" b="1" dirty="0">
                <a:latin typeface="+mn-ea"/>
                <a:ea typeface="+mn-ea"/>
              </a:rPr>
              <a:t>KOAR </a:t>
            </a:r>
            <a:r>
              <a:rPr lang="ko-KR" altLang="en-US" sz="1800" b="1" dirty="0">
                <a:latin typeface="+mn-ea"/>
                <a:ea typeface="+mn-ea"/>
              </a:rPr>
              <a:t>같은 타학술저널 논문정보나 </a:t>
            </a:r>
            <a:r>
              <a:rPr lang="ko-KR" altLang="en-US" sz="1800" b="1" dirty="0" err="1">
                <a:latin typeface="+mn-ea"/>
                <a:ea typeface="+mn-ea"/>
              </a:rPr>
              <a:t>오픈액세스</a:t>
            </a:r>
            <a:r>
              <a:rPr lang="ko-KR" altLang="en-US" sz="1800" b="1" dirty="0">
                <a:latin typeface="+mn-ea"/>
                <a:ea typeface="+mn-ea"/>
              </a:rPr>
              <a:t> 학술자료를 보유 및 관리하여 운영되고 있다</a:t>
            </a:r>
            <a:r>
              <a:rPr lang="en-US" altLang="ko-KR" sz="1800" b="1" dirty="0">
                <a:latin typeface="+mn-ea"/>
                <a:ea typeface="+mn-ea"/>
              </a:rPr>
              <a:t>. </a:t>
            </a:r>
            <a:r>
              <a:rPr lang="ko-KR" altLang="en-US" sz="1800" b="1" u="sng" dirty="0">
                <a:latin typeface="+mn-ea"/>
                <a:ea typeface="+mn-ea"/>
              </a:rPr>
              <a:t>개발 애플리케이션</a:t>
            </a:r>
            <a:r>
              <a:rPr lang="ko-KR" altLang="en-US" sz="1800" b="1" dirty="0">
                <a:latin typeface="+mn-ea"/>
                <a:ea typeface="+mn-ea"/>
              </a:rPr>
              <a:t> 또한 유사한 환경으로 구축되기에 일반 학술저널 이용자에게 거부감 없는 콘텐츠로 자리 잡을 것이라 판단된다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927CCC-21C4-42E7-A195-3C7F1B82C6AD}"/>
              </a:ext>
            </a:extLst>
          </p:cNvPr>
          <p:cNvGrpSpPr/>
          <p:nvPr/>
        </p:nvGrpSpPr>
        <p:grpSpPr>
          <a:xfrm>
            <a:off x="1343705" y="1228690"/>
            <a:ext cx="4201444" cy="2386578"/>
            <a:chOff x="1369106" y="1186356"/>
            <a:chExt cx="4201444" cy="2386578"/>
          </a:xfrm>
        </p:grpSpPr>
        <p:pic>
          <p:nvPicPr>
            <p:cNvPr id="16" name="Google Shape;118;p3">
              <a:extLst>
                <a:ext uri="{FF2B5EF4-FFF2-40B4-BE49-F238E27FC236}">
                  <a16:creationId xmlns:a16="http://schemas.microsoft.com/office/drawing/2014/main" id="{220411FC-2254-4E17-99A6-5D8548E23A4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9106" y="1186356"/>
              <a:ext cx="4201443" cy="23865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119;p3">
              <a:extLst>
                <a:ext uri="{FF2B5EF4-FFF2-40B4-BE49-F238E27FC236}">
                  <a16:creationId xmlns:a16="http://schemas.microsoft.com/office/drawing/2014/main" id="{F4323453-515E-4543-B5FB-8E43C2B8088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80267" y="1203602"/>
              <a:ext cx="2590283" cy="8707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219DFC-FE23-4AA8-82A1-C8CE45EAA773}"/>
              </a:ext>
            </a:extLst>
          </p:cNvPr>
          <p:cNvGrpSpPr/>
          <p:nvPr/>
        </p:nvGrpSpPr>
        <p:grpSpPr>
          <a:xfrm>
            <a:off x="6596048" y="1228690"/>
            <a:ext cx="4201443" cy="2386579"/>
            <a:chOff x="6621449" y="1186355"/>
            <a:chExt cx="4201443" cy="2386579"/>
          </a:xfrm>
        </p:grpSpPr>
        <p:pic>
          <p:nvPicPr>
            <p:cNvPr id="22" name="Google Shape;122;p3">
              <a:extLst>
                <a:ext uri="{FF2B5EF4-FFF2-40B4-BE49-F238E27FC236}">
                  <a16:creationId xmlns:a16="http://schemas.microsoft.com/office/drawing/2014/main" id="{3A1F12BF-1AE6-4125-9D0F-9259AA75DAA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12008"/>
            <a:stretch/>
          </p:blipFill>
          <p:spPr>
            <a:xfrm>
              <a:off x="6621449" y="1186355"/>
              <a:ext cx="4201443" cy="2386579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" name="Google Shape;123;p3">
              <a:extLst>
                <a:ext uri="{FF2B5EF4-FFF2-40B4-BE49-F238E27FC236}">
                  <a16:creationId xmlns:a16="http://schemas.microsoft.com/office/drawing/2014/main" id="{83D1172F-EBC6-47EF-9FE3-C6FE7F981C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19067" y="1188921"/>
              <a:ext cx="2190753" cy="7668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6383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벤치마킹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85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992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6368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7" name="Google Shape;137;p4"/>
          <p:cNvCxnSpPr/>
          <p:nvPr/>
        </p:nvCxnSpPr>
        <p:spPr>
          <a:xfrm rot="10800000">
            <a:off x="352926" y="1697601"/>
            <a:ext cx="11373853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4"/>
          <p:cNvSpPr/>
          <p:nvPr/>
        </p:nvSpPr>
        <p:spPr>
          <a:xfrm>
            <a:off x="352926" y="1251289"/>
            <a:ext cx="2302043" cy="446312"/>
          </a:xfrm>
          <a:prstGeom prst="trapezoid">
            <a:avLst>
              <a:gd name="adj" fmla="val 68133"/>
            </a:avLst>
          </a:prstGeom>
          <a:solidFill>
            <a:srgbClr val="BBD6EE"/>
          </a:solidFill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벤치마킹 사이트</a:t>
            </a:r>
            <a:endParaRPr dirty="0"/>
          </a:p>
        </p:txBody>
      </p:sp>
      <p:sp>
        <p:nvSpPr>
          <p:cNvPr id="139" name="Google Shape;139;p4"/>
          <p:cNvSpPr txBox="1"/>
          <p:nvPr/>
        </p:nvSpPr>
        <p:spPr>
          <a:xfrm>
            <a:off x="28585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외부 사이트 크롤링 활용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24992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[논문] </a:t>
            </a:r>
            <a:r>
              <a:rPr lang="ko-KR" altLang="en-US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정보 및 링크 제공 부분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8246368" y="5522166"/>
            <a:ext cx="36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유사 사이트와 차별성 확보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625" y="1866025"/>
            <a:ext cx="2396700" cy="2397000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09BD7B-BF0F-4717-838D-A035931375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A6DC41B-9B36-46F2-AC7B-E421A0434582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D7EE7E-2A0E-49BE-B5D8-89AC9E84C9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881B5-A095-4497-AE19-89D011394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시스템 설계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1" name="Google Shape;151;p5"/>
          <p:cNvGrpSpPr/>
          <p:nvPr/>
        </p:nvGrpSpPr>
        <p:grpSpPr>
          <a:xfrm>
            <a:off x="1352460" y="2129578"/>
            <a:ext cx="9486912" cy="2781249"/>
            <a:chOff x="1569157" y="2591540"/>
            <a:chExt cx="8618198" cy="2458237"/>
          </a:xfrm>
        </p:grpSpPr>
        <p:sp>
          <p:nvSpPr>
            <p:cNvPr id="152" name="Google Shape;152;p5"/>
            <p:cNvSpPr/>
            <p:nvPr/>
          </p:nvSpPr>
          <p:spPr>
            <a:xfrm>
              <a:off x="6567450" y="3329802"/>
              <a:ext cx="1788901" cy="531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3" name="Google Shape;15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21379" y="2748426"/>
              <a:ext cx="1859925" cy="1856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Google Shape;154;p5"/>
            <p:cNvGrpSpPr/>
            <p:nvPr/>
          </p:nvGrpSpPr>
          <p:grpSpPr>
            <a:xfrm>
              <a:off x="5346162" y="2591540"/>
              <a:ext cx="1499675" cy="2199125"/>
              <a:chOff x="4509575" y="1801450"/>
              <a:chExt cx="1499675" cy="2199125"/>
            </a:xfrm>
          </p:grpSpPr>
          <p:pic>
            <p:nvPicPr>
              <p:cNvPr id="155" name="Google Shape;155;p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09575" y="2500900"/>
                <a:ext cx="1499675" cy="1499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712775" y="1801450"/>
                <a:ext cx="880774" cy="699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7" name="Google Shape;157;p5"/>
            <p:cNvGrpSpPr/>
            <p:nvPr/>
          </p:nvGrpSpPr>
          <p:grpSpPr>
            <a:xfrm>
              <a:off x="8356351" y="2777177"/>
              <a:ext cx="1788900" cy="1799425"/>
              <a:chOff x="6733176" y="1657825"/>
              <a:chExt cx="1788900" cy="1799425"/>
            </a:xfrm>
          </p:grpSpPr>
          <p:pic>
            <p:nvPicPr>
              <p:cNvPr id="158" name="Google Shape;158;p5"/>
              <p:cNvPicPr preferRelativeResize="0"/>
              <p:nvPr/>
            </p:nvPicPr>
            <p:blipFill rotWithShape="1">
              <a:blip r:embed="rId6">
                <a:alphaModFix/>
              </a:blip>
              <a:srcRect t="41499"/>
              <a:stretch/>
            </p:blipFill>
            <p:spPr>
              <a:xfrm>
                <a:off x="6733176" y="2394446"/>
                <a:ext cx="1788900" cy="10628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264965" y="1657825"/>
                <a:ext cx="725326" cy="7366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0" name="Google Shape;160;p5"/>
            <p:cNvSpPr/>
            <p:nvPr/>
          </p:nvSpPr>
          <p:spPr>
            <a:xfrm>
              <a:off x="3970404" y="3467952"/>
              <a:ext cx="1421413" cy="255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569157" y="3467952"/>
              <a:ext cx="361200" cy="255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8153955" y="4668777"/>
              <a:ext cx="2033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16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New Service</a:t>
              </a:r>
              <a:endParaRPr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4545900" y="4668777"/>
              <a:ext cx="29235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3810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4"/>
                </a:buClr>
                <a:buSzPts val="1600"/>
                <a:buFont typeface="Malgun Gothic"/>
                <a:buNone/>
              </a:pPr>
              <a:r>
                <a:rPr lang="ko-KR" sz="1600" b="1">
                  <a:solidFill>
                    <a:srgbClr val="202124"/>
                  </a:solidFill>
                  <a:highlight>
                    <a:srgbClr val="F8F9FA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Integration Information</a:t>
              </a:r>
              <a:endParaRPr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5"/>
            <p:cNvSpPr txBox="1"/>
            <p:nvPr/>
          </p:nvSpPr>
          <p:spPr>
            <a:xfrm>
              <a:off x="1961940" y="4668777"/>
              <a:ext cx="19788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3810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4"/>
                </a:buClr>
                <a:buSzPts val="1600"/>
                <a:buFont typeface="Malgun Gothic"/>
                <a:buNone/>
              </a:pPr>
              <a:r>
                <a:rPr lang="ko-KR" sz="1600" b="1">
                  <a:solidFill>
                    <a:srgbClr val="202124"/>
                  </a:solidFill>
                  <a:highlight>
                    <a:srgbClr val="F8F9FA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Web Crawling</a:t>
              </a:r>
              <a:endParaRPr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5" name="Google Shape;165;p5"/>
          <p:cNvSpPr txBox="1"/>
          <p:nvPr/>
        </p:nvSpPr>
        <p:spPr>
          <a:xfrm>
            <a:off x="1715754" y="4922685"/>
            <a:ext cx="231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정보수집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5060479" y="4922685"/>
            <a:ext cx="23166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통합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8610600" y="4922685"/>
            <a:ext cx="231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만족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42E603-7A21-41FB-8DFA-984175A115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6544C9-79DB-41E7-B693-78530850E378}" type="datetime1">
              <a:rPr lang="ko-KR" altLang="en-US" smtClean="0"/>
              <a:t>2021-10-17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634C44-1E1E-45C4-85B5-C75858389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785248-D1F7-47D4-99C5-54CC92864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2735</Words>
  <Application>Microsoft Office PowerPoint</Application>
  <PresentationFormat>와이드스크린</PresentationFormat>
  <Paragraphs>472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돋움</vt:lpstr>
      <vt:lpstr>Malgun Gothic</vt:lpstr>
      <vt:lpstr>Malgun Gothic</vt:lpstr>
      <vt:lpstr>Arial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임 창민</cp:lastModifiedBy>
  <cp:revision>401</cp:revision>
  <dcterms:created xsi:type="dcterms:W3CDTF">2021-09-02T07:12:19Z</dcterms:created>
  <dcterms:modified xsi:type="dcterms:W3CDTF">2021-10-17T06:56:46Z</dcterms:modified>
</cp:coreProperties>
</file>